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9"/>
  </p:notesMasterIdLst>
  <p:handoutMasterIdLst>
    <p:handoutMasterId r:id="rId20"/>
  </p:handoutMasterIdLst>
  <p:sldIdLst>
    <p:sldId id="439" r:id="rId3"/>
    <p:sldId id="430" r:id="rId4"/>
    <p:sldId id="449" r:id="rId5"/>
    <p:sldId id="460" r:id="rId6"/>
    <p:sldId id="457" r:id="rId7"/>
    <p:sldId id="465" r:id="rId8"/>
    <p:sldId id="454" r:id="rId9"/>
    <p:sldId id="467" r:id="rId10"/>
    <p:sldId id="466" r:id="rId11"/>
    <p:sldId id="455" r:id="rId12"/>
    <p:sldId id="462" r:id="rId13"/>
    <p:sldId id="461" r:id="rId14"/>
    <p:sldId id="469" r:id="rId15"/>
    <p:sldId id="464" r:id="rId16"/>
    <p:sldId id="468" r:id="rId17"/>
    <p:sldId id="453" r:id="rId18"/>
  </p:sldIdLst>
  <p:sldSz cx="9144000" cy="5143500" type="screen16x9"/>
  <p:notesSz cx="6858000" cy="9144000"/>
  <p:defaultTextStyle>
    <a:defPPr>
      <a:defRPr lang="en-US"/>
    </a:defPPr>
    <a:lvl1pPr algn="l" rtl="0" fontAlgn="base">
      <a:spcBef>
        <a:spcPct val="0"/>
      </a:spcBef>
      <a:spcAft>
        <a:spcPct val="0"/>
      </a:spcAft>
      <a:defRPr kern="1200" baseline="-25000">
        <a:solidFill>
          <a:schemeClr val="tx1"/>
        </a:solidFill>
        <a:latin typeface="Arial" charset="0"/>
        <a:ea typeface="宋体" charset="-122"/>
        <a:cs typeface="+mn-cs"/>
      </a:defRPr>
    </a:lvl1pPr>
    <a:lvl2pPr marL="457200" algn="l" rtl="0" fontAlgn="base">
      <a:spcBef>
        <a:spcPct val="0"/>
      </a:spcBef>
      <a:spcAft>
        <a:spcPct val="0"/>
      </a:spcAft>
      <a:defRPr kern="1200" baseline="-25000">
        <a:solidFill>
          <a:schemeClr val="tx1"/>
        </a:solidFill>
        <a:latin typeface="Arial" charset="0"/>
        <a:ea typeface="宋体" charset="-122"/>
        <a:cs typeface="+mn-cs"/>
      </a:defRPr>
    </a:lvl2pPr>
    <a:lvl3pPr marL="914400" algn="l" rtl="0" fontAlgn="base">
      <a:spcBef>
        <a:spcPct val="0"/>
      </a:spcBef>
      <a:spcAft>
        <a:spcPct val="0"/>
      </a:spcAft>
      <a:defRPr kern="1200" baseline="-25000">
        <a:solidFill>
          <a:schemeClr val="tx1"/>
        </a:solidFill>
        <a:latin typeface="Arial" charset="0"/>
        <a:ea typeface="宋体" charset="-122"/>
        <a:cs typeface="+mn-cs"/>
      </a:defRPr>
    </a:lvl3pPr>
    <a:lvl4pPr marL="1371600" algn="l" rtl="0" fontAlgn="base">
      <a:spcBef>
        <a:spcPct val="0"/>
      </a:spcBef>
      <a:spcAft>
        <a:spcPct val="0"/>
      </a:spcAft>
      <a:defRPr kern="1200" baseline="-25000">
        <a:solidFill>
          <a:schemeClr val="tx1"/>
        </a:solidFill>
        <a:latin typeface="Arial" charset="0"/>
        <a:ea typeface="宋体" charset="-122"/>
        <a:cs typeface="+mn-cs"/>
      </a:defRPr>
    </a:lvl4pPr>
    <a:lvl5pPr marL="1828800" algn="l" rtl="0" fontAlgn="base">
      <a:spcBef>
        <a:spcPct val="0"/>
      </a:spcBef>
      <a:spcAft>
        <a:spcPct val="0"/>
      </a:spcAft>
      <a:defRPr kern="1200" baseline="-25000">
        <a:solidFill>
          <a:schemeClr val="tx1"/>
        </a:solidFill>
        <a:latin typeface="Arial" charset="0"/>
        <a:ea typeface="宋体" charset="-122"/>
        <a:cs typeface="+mn-cs"/>
      </a:defRPr>
    </a:lvl5pPr>
    <a:lvl6pPr marL="2286000" algn="l" defTabSz="914400" rtl="0" eaLnBrk="1" latinLnBrk="0" hangingPunct="1">
      <a:defRPr kern="1200" baseline="-25000">
        <a:solidFill>
          <a:schemeClr val="tx1"/>
        </a:solidFill>
        <a:latin typeface="Arial" charset="0"/>
        <a:ea typeface="宋体" charset="-122"/>
        <a:cs typeface="+mn-cs"/>
      </a:defRPr>
    </a:lvl6pPr>
    <a:lvl7pPr marL="2743200" algn="l" defTabSz="914400" rtl="0" eaLnBrk="1" latinLnBrk="0" hangingPunct="1">
      <a:defRPr kern="1200" baseline="-25000">
        <a:solidFill>
          <a:schemeClr val="tx1"/>
        </a:solidFill>
        <a:latin typeface="Arial" charset="0"/>
        <a:ea typeface="宋体" charset="-122"/>
        <a:cs typeface="+mn-cs"/>
      </a:defRPr>
    </a:lvl7pPr>
    <a:lvl8pPr marL="3200400" algn="l" defTabSz="914400" rtl="0" eaLnBrk="1" latinLnBrk="0" hangingPunct="1">
      <a:defRPr kern="1200" baseline="-25000">
        <a:solidFill>
          <a:schemeClr val="tx1"/>
        </a:solidFill>
        <a:latin typeface="Arial" charset="0"/>
        <a:ea typeface="宋体" charset="-122"/>
        <a:cs typeface="+mn-cs"/>
      </a:defRPr>
    </a:lvl8pPr>
    <a:lvl9pPr marL="3657600" algn="l" defTabSz="914400" rtl="0" eaLnBrk="1" latinLnBrk="0" hangingPunct="1">
      <a:defRPr kern="1200" baseline="-250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a Ch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005082"/>
    <a:srgbClr val="001522"/>
    <a:srgbClr val="0098F6"/>
    <a:srgbClr val="003658"/>
    <a:srgbClr val="740056"/>
    <a:srgbClr val="360028"/>
    <a:srgbClr val="A40079"/>
    <a:srgbClr val="64004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2" autoAdjust="0"/>
    <p:restoredTop sz="84469" autoAdjust="0"/>
  </p:normalViewPr>
  <p:slideViewPr>
    <p:cSldViewPr>
      <p:cViewPr varScale="1">
        <p:scale>
          <a:sx n="88" d="100"/>
          <a:sy n="88" d="100"/>
        </p:scale>
        <p:origin x="-810" y="-96"/>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p:cViewPr varScale="1">
        <p:scale>
          <a:sx n="56" d="100"/>
          <a:sy n="56" d="100"/>
        </p:scale>
        <p:origin x="-254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aseline="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aseline="0">
                <a:latin typeface="+mn-lt"/>
                <a:ea typeface="+mn-ea"/>
              </a:defRPr>
            </a:lvl1pPr>
          </a:lstStyle>
          <a:p>
            <a:pPr>
              <a:defRPr/>
            </a:pPr>
            <a:fld id="{E11E70A8-DD46-4C01-B4D5-B5C9DE1C60FC}" type="datetimeFigureOut">
              <a:rPr lang="en-US"/>
              <a:pPr>
                <a:defRPr/>
              </a:pPr>
              <a:t>8/14/2014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aseline="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aseline="0">
                <a:latin typeface="+mn-lt"/>
                <a:ea typeface="+mn-ea"/>
              </a:defRPr>
            </a:lvl1pPr>
          </a:lstStyle>
          <a:p>
            <a:pPr>
              <a:defRPr/>
            </a:pPr>
            <a:fld id="{9A0DBFC2-1F3D-457C-8936-51708FCCA66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aseline="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aseline="0">
                <a:latin typeface="+mn-lt"/>
                <a:ea typeface="+mn-ea"/>
              </a:defRPr>
            </a:lvl1pPr>
          </a:lstStyle>
          <a:p>
            <a:pPr>
              <a:defRPr/>
            </a:pPr>
            <a:fld id="{B7113A4C-9F91-4A53-A941-A74D67E88280}" type="datetimeFigureOut">
              <a:rPr lang="en-US"/>
              <a:pPr>
                <a:defRPr/>
              </a:pPr>
              <a:t>8/14/2014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aseline="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aseline="0">
                <a:latin typeface="+mn-lt"/>
                <a:ea typeface="+mn-ea"/>
              </a:defRPr>
            </a:lvl1pPr>
          </a:lstStyle>
          <a:p>
            <a:pPr>
              <a:defRPr/>
            </a:pPr>
            <a:fld id="{A3957B75-216A-4387-9666-22E1CCD311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charset="-122"/>
        <a:cs typeface="+mn-cs"/>
      </a:defRPr>
    </a:lvl1pPr>
    <a:lvl2pPr marL="457200" algn="l" rtl="0" eaLnBrk="0" fontAlgn="base" hangingPunct="0">
      <a:spcBef>
        <a:spcPct val="30000"/>
      </a:spcBef>
      <a:spcAft>
        <a:spcPct val="0"/>
      </a:spcAft>
      <a:defRPr sz="1200" kern="1200">
        <a:solidFill>
          <a:schemeClr val="tx1"/>
        </a:solidFill>
        <a:latin typeface="+mn-lt"/>
        <a:ea typeface="宋体" charset="-122"/>
        <a:cs typeface="+mn-cs"/>
      </a:defRPr>
    </a:lvl2pPr>
    <a:lvl3pPr marL="914400" algn="l" rtl="0" eaLnBrk="0" fontAlgn="base" hangingPunct="0">
      <a:spcBef>
        <a:spcPct val="30000"/>
      </a:spcBef>
      <a:spcAft>
        <a:spcPct val="0"/>
      </a:spcAft>
      <a:defRPr sz="1200" kern="1200">
        <a:solidFill>
          <a:schemeClr val="tx1"/>
        </a:solidFill>
        <a:latin typeface="+mn-lt"/>
        <a:ea typeface="宋体" charset="-122"/>
        <a:cs typeface="+mn-cs"/>
      </a:defRPr>
    </a:lvl3pPr>
    <a:lvl4pPr marL="1371600" algn="l" rtl="0" eaLnBrk="0" fontAlgn="base" hangingPunct="0">
      <a:spcBef>
        <a:spcPct val="30000"/>
      </a:spcBef>
      <a:spcAft>
        <a:spcPct val="0"/>
      </a:spcAft>
      <a:defRPr sz="1200" kern="1200">
        <a:solidFill>
          <a:schemeClr val="tx1"/>
        </a:solidFill>
        <a:latin typeface="+mn-lt"/>
        <a:ea typeface="宋体" charset="-122"/>
        <a:cs typeface="+mn-cs"/>
      </a:defRPr>
    </a:lvl4pPr>
    <a:lvl5pPr marL="1828800" algn="l" rtl="0" eaLnBrk="0" fontAlgn="base" hangingPunct="0">
      <a:spcBef>
        <a:spcPct val="30000"/>
      </a:spcBef>
      <a:spcAft>
        <a:spcPct val="0"/>
      </a:spcAft>
      <a:defRPr sz="1200" kern="1200">
        <a:solidFill>
          <a:schemeClr val="tx1"/>
        </a:solidFill>
        <a:latin typeface="+mn-lt"/>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Updated on 2014/7/16</a:t>
            </a:r>
          </a:p>
          <a:p>
            <a:r>
              <a:rPr lang="en-US" altLang="zh-CN" smtClean="0"/>
              <a:t>Version: 002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867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98BAECA-8F17-47FB-AD1F-9972F7852281}" type="slidenum">
              <a:rPr lang="en-US" altLang="zh-CN" sz="1200" baseline="0">
                <a:latin typeface="+mn-lt"/>
                <a:ea typeface="+mn-ea"/>
              </a:rPr>
              <a:pPr algn="r">
                <a:defRPr/>
              </a:pPr>
              <a:t>3</a:t>
            </a:fld>
            <a:endParaRPr lang="en-US" altLang="zh-CN" sz="1200" baseline="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CN" smtClean="0"/>
          </a:p>
        </p:txBody>
      </p:sp>
      <p:sp>
        <p:nvSpPr>
          <p:cNvPr id="4" name="Slide Number Placeholder 3"/>
          <p:cNvSpPr>
            <a:spLocks noGrp="1"/>
          </p:cNvSpPr>
          <p:nvPr>
            <p:ph type="sldNum" sz="quarter" idx="5"/>
          </p:nvPr>
        </p:nvSpPr>
        <p:spPr/>
        <p:txBody>
          <a:bodyPr/>
          <a:lstStyle/>
          <a:p>
            <a:pPr>
              <a:defRPr/>
            </a:pPr>
            <a:fld id="{707D8E3C-08DA-40BB-B8D2-651FE12AFFAC}"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altLang="zh-CN" b="1" smtClean="0">
                <a:solidFill>
                  <a:srgbClr val="5C5C5C"/>
                </a:solidFill>
              </a:rPr>
              <a:t>Heterogeneous storage hardware</a:t>
            </a:r>
          </a:p>
          <a:p>
            <a:pPr>
              <a:buFontTx/>
              <a:buChar char="•"/>
            </a:pPr>
            <a:r>
              <a:rPr lang="en-US" altLang="zh-CN" b="1" smtClean="0">
                <a:solidFill>
                  <a:srgbClr val="5C5C5C"/>
                </a:solidFill>
              </a:rPr>
              <a:t>Integrated media processing modules</a:t>
            </a:r>
            <a:r>
              <a:rPr lang="en-US" altLang="zh-CN" smtClean="0">
                <a:solidFill>
                  <a:srgbClr val="5C5C5C"/>
                </a:solidFill>
              </a:rPr>
              <a:t> such as transcoding, QA, watermarking, facial recognition, etc.</a:t>
            </a:r>
          </a:p>
          <a:p>
            <a:pPr>
              <a:buFontTx/>
              <a:buChar char="•"/>
            </a:pPr>
            <a:r>
              <a:rPr lang="en-US" altLang="zh-CN" b="1" smtClean="0">
                <a:solidFill>
                  <a:srgbClr val="5C5C5C"/>
                </a:solidFill>
              </a:rPr>
              <a:t>SMB2 connectivity and performance tuning</a:t>
            </a:r>
            <a:r>
              <a:rPr lang="en-US" altLang="zh-CN" smtClean="0">
                <a:solidFill>
                  <a:srgbClr val="5C5C5C"/>
                </a:solidFill>
              </a:rPr>
              <a:t> with Adobe, FCP, etc. </a:t>
            </a:r>
          </a:p>
          <a:p>
            <a:pPr>
              <a:buFontTx/>
              <a:buChar char="•"/>
            </a:pPr>
            <a:r>
              <a:rPr lang="en-US" altLang="zh-CN" b="1" smtClean="0">
                <a:solidFill>
                  <a:srgbClr val="5C5C5C"/>
                </a:solidFill>
              </a:rPr>
              <a:t>Collaborate across locations/networks</a:t>
            </a:r>
            <a:r>
              <a:rPr lang="en-US" altLang="zh-CN" b="1" smtClean="0"/>
              <a:t> </a:t>
            </a:r>
          </a:p>
          <a:p>
            <a:pPr>
              <a:buFontTx/>
              <a:buChar char="•"/>
            </a:pPr>
            <a:r>
              <a:rPr lang="en-US" altLang="zh-CN" smtClean="0"/>
              <a:t>Extend a single MAM system across multiple geographic locations</a:t>
            </a:r>
          </a:p>
          <a:p>
            <a:pPr>
              <a:buFontTx/>
              <a:buChar char="•"/>
            </a:pPr>
            <a:r>
              <a:rPr lang="en-US" altLang="zh-CN" b="1" smtClean="0">
                <a:solidFill>
                  <a:srgbClr val="5C5C5C"/>
                </a:solidFill>
              </a:rPr>
              <a:t>Intelligent management of asset lifecycle</a:t>
            </a:r>
            <a:br>
              <a:rPr lang="en-US" altLang="zh-CN" b="1" smtClean="0">
                <a:solidFill>
                  <a:srgbClr val="5C5C5C"/>
                </a:solidFill>
              </a:rPr>
            </a:br>
            <a:r>
              <a:rPr lang="en-US" altLang="zh-CN" smtClean="0"/>
              <a:t>Auto delete files, schedule archive/restore upon status or metadata change as well as other policies</a:t>
            </a:r>
          </a:p>
          <a:p>
            <a:pPr>
              <a:buFontTx/>
              <a:buChar char="•"/>
            </a:pPr>
            <a:r>
              <a:rPr lang="en-US" altLang="zh-CN" b="1" smtClean="0">
                <a:solidFill>
                  <a:srgbClr val="5C5C5C"/>
                </a:solidFill>
              </a:rPr>
              <a:t>High stability</a:t>
            </a:r>
            <a:br>
              <a:rPr lang="en-US" altLang="zh-CN" b="1" smtClean="0">
                <a:solidFill>
                  <a:srgbClr val="5C5C5C"/>
                </a:solidFill>
              </a:rPr>
            </a:br>
            <a:r>
              <a:rPr lang="en-US" altLang="zh-CN" smtClean="0"/>
              <a:t>Integrated with XOR’s MSV-C video ingest server to support seamless failover of an ingest session, masking network or storage error without interrupting ingest session</a:t>
            </a:r>
          </a:p>
          <a:p>
            <a:pPr>
              <a:buFontTx/>
              <a:buChar char="•"/>
            </a:pPr>
            <a:endParaRPr lang="en-US" altLang="zh-CN" smtClean="0"/>
          </a:p>
          <a:p>
            <a:pPr>
              <a:buFontTx/>
              <a:buChar char="•"/>
            </a:pPr>
            <a:endParaRPr lang="en-US" altLang="zh-CN" smtClean="0"/>
          </a:p>
          <a:p>
            <a:r>
              <a:rPr lang="en-US" altLang="zh-CN" smtClean="0">
                <a:solidFill>
                  <a:srgbClr val="FF0000"/>
                </a:solidFill>
              </a:rPr>
              <a:t>On the previous slide it describes automatic content cache based on playlist. Where is</a:t>
            </a:r>
          </a:p>
          <a:p>
            <a:r>
              <a:rPr lang="en-US" altLang="zh-CN" smtClean="0">
                <a:solidFill>
                  <a:srgbClr val="FF0000"/>
                </a:solidFill>
              </a:rPr>
              <a:t>this playlist coming from? It also refers to integrating with traffic systems.  The playlist</a:t>
            </a:r>
          </a:p>
          <a:p>
            <a:r>
              <a:rPr lang="en-US" altLang="zh-CN" smtClean="0">
                <a:solidFill>
                  <a:srgbClr val="FF0000"/>
                </a:solidFill>
              </a:rPr>
              <a:t>Will come from automation based on data it receives from traffic. Automation is </a:t>
            </a:r>
          </a:p>
          <a:p>
            <a:r>
              <a:rPr lang="en-US" altLang="zh-CN" smtClean="0">
                <a:solidFill>
                  <a:srgbClr val="FF0000"/>
                </a:solidFill>
              </a:rPr>
              <a:t>normally the application that requests the server’s inventory and compares it to its </a:t>
            </a:r>
          </a:p>
          <a:p>
            <a:r>
              <a:rPr lang="en-US" altLang="zh-CN" smtClean="0">
                <a:solidFill>
                  <a:srgbClr val="FF0000"/>
                </a:solidFill>
              </a:rPr>
              <a:t>Playlist to ensure all files will be ready to play at their required times.  If files are absent</a:t>
            </a:r>
          </a:p>
          <a:p>
            <a:r>
              <a:rPr lang="en-US" altLang="zh-CN" smtClean="0">
                <a:solidFill>
                  <a:srgbClr val="FF0000"/>
                </a:solidFill>
              </a:rPr>
              <a:t>Some automation has the capability to request file movement from archive to the server’s </a:t>
            </a:r>
          </a:p>
          <a:p>
            <a:r>
              <a:rPr lang="en-US" altLang="zh-CN" smtClean="0">
                <a:solidFill>
                  <a:srgbClr val="FF0000"/>
                </a:solidFill>
              </a:rPr>
              <a:t>storage. From the presentation it sounds like Cloud Aqua is doing this function.  Does </a:t>
            </a:r>
          </a:p>
          <a:p>
            <a:r>
              <a:rPr lang="en-US" altLang="zh-CN" smtClean="0">
                <a:solidFill>
                  <a:srgbClr val="FF0000"/>
                </a:solidFill>
              </a:rPr>
              <a:t>Cloud aqua get a copy of the playlist to determine what needs to be moved from </a:t>
            </a:r>
          </a:p>
          <a:p>
            <a:r>
              <a:rPr lang="en-US" altLang="zh-CN" smtClean="0">
                <a:solidFill>
                  <a:srgbClr val="FF0000"/>
                </a:solidFill>
              </a:rPr>
              <a:t>Near-line to the play-out server? Zheng has mentioned a Playlist pre-load.  Is this what </a:t>
            </a:r>
          </a:p>
          <a:p>
            <a:r>
              <a:rPr lang="en-US" altLang="zh-CN" smtClean="0">
                <a:solidFill>
                  <a:srgbClr val="FF0000"/>
                </a:solidFill>
              </a:rPr>
              <a:t>Cloud Aqua is accessing to determine what needs to be moved?  What automation </a:t>
            </a:r>
          </a:p>
          <a:p>
            <a:r>
              <a:rPr lang="en-US" altLang="zh-CN" smtClean="0">
                <a:solidFill>
                  <a:srgbClr val="FF0000"/>
                </a:solidFill>
              </a:rPr>
              <a:t>Companies support our playlist pre-load app?</a:t>
            </a:r>
          </a:p>
          <a:p>
            <a:r>
              <a:rPr lang="en-US" altLang="zh-CN" smtClean="0">
                <a:solidFill>
                  <a:srgbClr val="003399"/>
                </a:solidFill>
              </a:rPr>
              <a:t>Ara&gt;&gt;As a workflow system, traffic system is capable to manage the overall playout workflow, including playlist generating/importing (by scheduling module in the system), clip preparation, content caching, etc. It is the traffic system, who ensures the clips are on the proper storages, determines what needs to be moved and executes the caching action. Automation system in this case, only does the playout control. Playlist pre-load is only for playback purpose, I don’t think it is related to clip preparation. </a:t>
            </a:r>
          </a:p>
          <a:p>
            <a:pPr>
              <a:buFontTx/>
              <a:buChar char="•"/>
            </a:pPr>
            <a:endParaRPr lang="en-US" altLang="zh-CN" smtClean="0"/>
          </a:p>
          <a:p>
            <a:r>
              <a:rPr lang="en-US" altLang="zh-CN" smtClean="0">
                <a:solidFill>
                  <a:srgbClr val="FF0000"/>
                </a:solidFill>
              </a:rPr>
              <a:t>Also need more information on how the fault tolerant play-out works for the MSV-C&amp;G</a:t>
            </a:r>
          </a:p>
          <a:p>
            <a:r>
              <a:rPr lang="en-US" altLang="zh-CN" smtClean="0">
                <a:solidFill>
                  <a:srgbClr val="FF0000"/>
                </a:solidFill>
              </a:rPr>
              <a:t>UML.  Are we saying if a UML nodes fails the MSV will automatically reconnect to </a:t>
            </a:r>
          </a:p>
          <a:p>
            <a:r>
              <a:rPr lang="en-US" altLang="zh-CN" smtClean="0">
                <a:solidFill>
                  <a:srgbClr val="FF0000"/>
                </a:solidFill>
              </a:rPr>
              <a:t>another storage node? How does this work?  Also need more background</a:t>
            </a:r>
          </a:p>
          <a:p>
            <a:r>
              <a:rPr lang="en-US" altLang="zh-CN" smtClean="0">
                <a:solidFill>
                  <a:srgbClr val="FF0000"/>
                </a:solidFill>
              </a:rPr>
              <a:t>On the mini-playout cloud architecture, features and cost saving benefits. </a:t>
            </a:r>
          </a:p>
          <a:p>
            <a:endParaRPr lang="en-US" altLang="zh-CN" smtClean="0">
              <a:solidFill>
                <a:srgbClr val="FF0000"/>
              </a:solidFill>
            </a:endParaRPr>
          </a:p>
          <a:p>
            <a:r>
              <a:rPr lang="en-US" altLang="zh-CN" smtClean="0">
                <a:solidFill>
                  <a:srgbClr val="003399"/>
                </a:solidFill>
              </a:rPr>
              <a:t>Ara&gt;&gt;The fault tolerant play out is based on CloudAqua’s feature. Since cloud storage is transparent to application, a storage node failure will not affect the playout. CloudAqua will re-direct to the clip on other storage. </a:t>
            </a:r>
          </a:p>
          <a:p>
            <a:pPr>
              <a:buFontTx/>
              <a:buChar char="•"/>
            </a:pPr>
            <a:endParaRPr lang="en-US" altLang="zh-CN" smtClean="0"/>
          </a:p>
          <a:p>
            <a:pPr>
              <a:buFontTx/>
              <a:buChar char="•"/>
            </a:pPr>
            <a:endParaRPr lang="en-US" altLang="zh-CN" smtClean="0"/>
          </a:p>
          <a:p>
            <a:pPr>
              <a:buFontTx/>
              <a:buChar char="•"/>
            </a:pP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3686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352F608-7FC1-4337-BD3E-DCD885FC9F2C}" type="slidenum">
              <a:rPr lang="en-US" altLang="zh-CN" sz="1200" baseline="0">
                <a:latin typeface="+mn-lt"/>
                <a:ea typeface="+mn-ea"/>
              </a:rPr>
              <a:pPr algn="r">
                <a:defRPr/>
              </a:pPr>
              <a:t>16</a:t>
            </a:fld>
            <a:endParaRPr lang="en-US" altLang="zh-CN" sz="1200" baseline="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16-9_titl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9"/>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ctrTitle"/>
          </p:nvPr>
        </p:nvSpPr>
        <p:spPr>
          <a:xfrm>
            <a:off x="457200" y="3105150"/>
            <a:ext cx="7315200" cy="838200"/>
          </a:xfrm>
        </p:spPr>
        <p:txBody>
          <a:bodyPr anchor="b">
            <a:noAutofit/>
          </a:bodyPr>
          <a:lstStyle>
            <a:lvl1pPr>
              <a:defRPr sz="4000">
                <a:solidFill>
                  <a:srgbClr val="49703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376" y="3943350"/>
            <a:ext cx="6333423" cy="685800"/>
          </a:xfrm>
        </p:spPr>
        <p:txBody>
          <a:bodyPr>
            <a:normAutofit/>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tv studio">
    <p:spTree>
      <p:nvGrpSpPr>
        <p:cNvPr id="1" name=""/>
        <p:cNvGrpSpPr/>
        <p:nvPr/>
      </p:nvGrpSpPr>
      <p:grpSpPr>
        <a:xfrm>
          <a:off x="0" y="0"/>
          <a:ext cx="0" cy="0"/>
          <a:chOff x="0" y="0"/>
          <a:chExt cx="0" cy="0"/>
        </a:xfrm>
      </p:grpSpPr>
      <p:pic>
        <p:nvPicPr>
          <p:cNvPr id="4" name="Picture 8" descr="16-9_titl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p:nvSpPr>
        <p:spPr>
          <a:xfrm>
            <a:off x="5791200" y="478155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cxnSp>
        <p:nvCxnSpPr>
          <p:cNvPr id="6" name="Straight Connector 10"/>
          <p:cNvCxnSpPr/>
          <p:nvPr userDrawn="1"/>
        </p:nvCxnSpPr>
        <p:spPr>
          <a:xfrm>
            <a:off x="457200" y="2724150"/>
            <a:ext cx="655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2"/>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1809750"/>
            <a:ext cx="6553200" cy="792956"/>
          </a:xfrm>
        </p:spPr>
        <p:txBody>
          <a:bodyPr anchor="b">
            <a:normAutofit/>
          </a:bodyPr>
          <a:lstStyle>
            <a:lvl1pPr algn="l">
              <a:defRPr sz="3600" b="1" cap="none">
                <a:solidFill>
                  <a:schemeClr val="bg1"/>
                </a:solidFill>
              </a:defRPr>
            </a:lvl1pPr>
          </a:lstStyle>
          <a:p>
            <a:r>
              <a:rPr lang="en-US" altLang="zh-CN" dirty="0" smtClean="0"/>
              <a:t>Click to edit Master title style</a:t>
            </a:r>
            <a:endParaRPr lang="en-US" dirty="0"/>
          </a:p>
        </p:txBody>
      </p:sp>
      <p:sp>
        <p:nvSpPr>
          <p:cNvPr id="3" name="Text Placeholder 2"/>
          <p:cNvSpPr>
            <a:spLocks noGrp="1"/>
          </p:cNvSpPr>
          <p:nvPr>
            <p:ph type="body" idx="1"/>
          </p:nvPr>
        </p:nvSpPr>
        <p:spPr>
          <a:xfrm>
            <a:off x="457200" y="2800350"/>
            <a:ext cx="6553200" cy="457200"/>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multiscreen">
    <p:spTree>
      <p:nvGrpSpPr>
        <p:cNvPr id="1" name=""/>
        <p:cNvGrpSpPr/>
        <p:nvPr/>
      </p:nvGrpSpPr>
      <p:grpSpPr>
        <a:xfrm>
          <a:off x="0" y="0"/>
          <a:ext cx="0" cy="0"/>
          <a:chOff x="0" y="0"/>
          <a:chExt cx="0" cy="0"/>
        </a:xfrm>
      </p:grpSpPr>
      <p:pic>
        <p:nvPicPr>
          <p:cNvPr id="4" name="Picture 12" descr="16-9_multiscreen_sub.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Rectangle 8"/>
          <p:cNvSpPr/>
          <p:nvPr userDrawn="1"/>
        </p:nvSpPr>
        <p:spPr>
          <a:xfrm>
            <a:off x="0" y="1428750"/>
            <a:ext cx="7315200" cy="2362200"/>
          </a:xfrm>
          <a:prstGeom prst="rect">
            <a:avLst/>
          </a:prstGeom>
          <a:solidFill>
            <a:srgbClr val="49703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cxnSp>
        <p:nvCxnSpPr>
          <p:cNvPr id="6" name="Straight Connector 10"/>
          <p:cNvCxnSpPr/>
          <p:nvPr userDrawn="1"/>
        </p:nvCxnSpPr>
        <p:spPr>
          <a:xfrm>
            <a:off x="457200" y="2724150"/>
            <a:ext cx="655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3"/>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1809750"/>
            <a:ext cx="6553200" cy="792956"/>
          </a:xfrm>
        </p:spPr>
        <p:txBody>
          <a:bodyPr anchor="b">
            <a:normAutofit/>
          </a:bodyPr>
          <a:lstStyle>
            <a:lvl1pPr algn="l">
              <a:defRPr sz="3600" b="1" cap="none">
                <a:solidFill>
                  <a:schemeClr val="bg1"/>
                </a:solidFill>
              </a:defRPr>
            </a:lvl1pPr>
          </a:lstStyle>
          <a:p>
            <a:r>
              <a:rPr lang="en-US" altLang="zh-CN" dirty="0" smtClean="0"/>
              <a:t>Click to edit Master title style</a:t>
            </a:r>
            <a:endParaRPr lang="en-US" dirty="0"/>
          </a:p>
        </p:txBody>
      </p:sp>
      <p:sp>
        <p:nvSpPr>
          <p:cNvPr id="3" name="Text Placeholder 2"/>
          <p:cNvSpPr>
            <a:spLocks noGrp="1"/>
          </p:cNvSpPr>
          <p:nvPr>
            <p:ph type="body" idx="1"/>
          </p:nvPr>
        </p:nvSpPr>
        <p:spPr>
          <a:xfrm>
            <a:off x="457200" y="2800350"/>
            <a:ext cx="6553200" cy="457200"/>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roduct Layout">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0" y="0"/>
            <a:ext cx="2286000" cy="51435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2514600" y="205979"/>
            <a:ext cx="61722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2514600" y="1200150"/>
            <a:ext cx="6172200" cy="33527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roduct Layout">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0" y="0"/>
            <a:ext cx="2286000" cy="51435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2514600" y="205979"/>
            <a:ext cx="61722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2514600" y="1200150"/>
            <a:ext cx="6172200" cy="33527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Product Layout">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0" y="0"/>
            <a:ext cx="2286000" cy="51435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2514600" y="205979"/>
            <a:ext cx="61722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2514600" y="1200150"/>
            <a:ext cx="6172200" cy="33527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Product Layout">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0" y="0"/>
            <a:ext cx="2286000" cy="51435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2514600" y="205979"/>
            <a:ext cx="61722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2514600" y="1200150"/>
            <a:ext cx="6172200" cy="33527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Product Layout">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0" y="0"/>
            <a:ext cx="2286000" cy="51435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2514600" y="205979"/>
            <a:ext cx="61722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2514600" y="1200150"/>
            <a:ext cx="6172200" cy="33527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Product Layout">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0" y="0"/>
            <a:ext cx="2286000" cy="51435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2514600" y="205979"/>
            <a:ext cx="61722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2514600" y="1200150"/>
            <a:ext cx="6172200" cy="33527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roduct layout2">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914400" y="0"/>
            <a:ext cx="8229600" cy="112395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914400" y="1200150"/>
            <a:ext cx="64008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914400" y="2190751"/>
            <a:ext cx="6400800" cy="24384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Product layout2">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410200" y="4810125"/>
            <a:ext cx="3429000" cy="276225"/>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50000"/>
                  </a:schemeClr>
                </a:solidFill>
                <a:latin typeface="Helvetica World" pitchFamily="34" charset="0"/>
                <a:ea typeface="+mn-ea"/>
                <a:cs typeface="Helvetica World" pitchFamily="34" charset="0"/>
              </a:rPr>
              <a:t>Servers and storage for media workflows  |  www.xor-media.com</a:t>
            </a:r>
          </a:p>
          <a:p>
            <a:pPr algn="r" fontAlgn="auto">
              <a:spcBef>
                <a:spcPts val="0"/>
              </a:spcBef>
              <a:spcAft>
                <a:spcPts val="0"/>
              </a:spcAft>
              <a:defRPr/>
            </a:pPr>
            <a:endParaRPr lang="en-US" sz="600" baseline="0" dirty="0">
              <a:solidFill>
                <a:schemeClr val="bg1">
                  <a:lumMod val="50000"/>
                </a:schemeClr>
              </a:solidFill>
              <a:latin typeface="Helvetica World" pitchFamily="34" charset="0"/>
              <a:ea typeface="+mn-ea"/>
              <a:cs typeface="Helvetica World" pitchFamily="34" charset="0"/>
            </a:endParaRPr>
          </a:p>
        </p:txBody>
      </p:sp>
      <p:sp>
        <p:nvSpPr>
          <p:cNvPr id="9" name="Content Placeholder 2"/>
          <p:cNvSpPr>
            <a:spLocks noGrp="1"/>
          </p:cNvSpPr>
          <p:nvPr>
            <p:ph idx="13"/>
          </p:nvPr>
        </p:nvSpPr>
        <p:spPr>
          <a:xfrm>
            <a:off x="914400" y="0"/>
            <a:ext cx="8229600" cy="112395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endParaRPr lang="en-US" dirty="0"/>
          </a:p>
        </p:txBody>
      </p:sp>
      <p:sp>
        <p:nvSpPr>
          <p:cNvPr id="13" name="Title 1"/>
          <p:cNvSpPr>
            <a:spLocks noGrp="1"/>
          </p:cNvSpPr>
          <p:nvPr>
            <p:ph type="title"/>
          </p:nvPr>
        </p:nvSpPr>
        <p:spPr>
          <a:xfrm>
            <a:off x="914400" y="1200150"/>
            <a:ext cx="6400800" cy="857250"/>
          </a:xfrm>
        </p:spPr>
        <p:txBody>
          <a:bodyPr/>
          <a:lstStyle>
            <a:lvl1pPr>
              <a:defRPr>
                <a:solidFill>
                  <a:srgbClr val="497039"/>
                </a:solidFill>
              </a:defRPr>
            </a:lvl1pPr>
          </a:lstStyle>
          <a:p>
            <a:r>
              <a:rPr lang="en-US" dirty="0" smtClean="0"/>
              <a:t>Click to edit Master title style</a:t>
            </a:r>
            <a:endParaRPr lang="en-US" dirty="0"/>
          </a:p>
        </p:txBody>
      </p:sp>
      <p:sp>
        <p:nvSpPr>
          <p:cNvPr id="14" name="Content Placeholder 2"/>
          <p:cNvSpPr>
            <a:spLocks noGrp="1"/>
          </p:cNvSpPr>
          <p:nvPr>
            <p:ph idx="14"/>
          </p:nvPr>
        </p:nvSpPr>
        <p:spPr>
          <a:xfrm>
            <a:off x="914400" y="2190751"/>
            <a:ext cx="6400800" cy="243840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bullets)">
    <p:spTree>
      <p:nvGrpSpPr>
        <p:cNvPr id="1" name=""/>
        <p:cNvGrpSpPr/>
        <p:nvPr/>
      </p:nvGrpSpPr>
      <p:grpSpPr>
        <a:xfrm>
          <a:off x="0" y="0"/>
          <a:ext cx="0" cy="0"/>
          <a:chOff x="0" y="0"/>
          <a:chExt cx="0" cy="0"/>
        </a:xfrm>
      </p:grpSpPr>
      <p:pic>
        <p:nvPicPr>
          <p:cNvPr id="4"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5"/>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57150"/>
            <a:ext cx="8229600" cy="857250"/>
          </a:xfrm>
        </p:spPr>
        <p:txBody>
          <a:bodyPr/>
          <a:lstStyle>
            <a:lvl1pPr>
              <a:defRPr>
                <a:solidFill>
                  <a:srgbClr val="49703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47751"/>
            <a:ext cx="8229600" cy="3505200"/>
          </a:xfrm>
        </p:spPr>
        <p:txBody>
          <a:bodyPr/>
          <a:lstStyle>
            <a:lvl1pPr>
              <a:buClr>
                <a:schemeClr val="accent2">
                  <a:lumMod val="75000"/>
                </a:schemeClr>
              </a:buClr>
              <a:buFont typeface="Arial" pitchFamily="34" charset="0"/>
              <a:buChar char="•"/>
              <a:defRPr sz="2800">
                <a:solidFill>
                  <a:schemeClr val="tx1">
                    <a:lumMod val="75000"/>
                    <a:lumOff val="25000"/>
                  </a:schemeClr>
                </a:solidFill>
              </a:defRPr>
            </a:lvl1pPr>
            <a:lvl2pPr>
              <a:defRPr sz="2400">
                <a:solidFill>
                  <a:schemeClr val="tx1">
                    <a:lumMod val="75000"/>
                    <a:lumOff val="25000"/>
                  </a:schemeClr>
                </a:solidFill>
              </a:defRPr>
            </a:lvl2pPr>
            <a:lvl3pPr>
              <a:buClr>
                <a:schemeClr val="accent6">
                  <a:lumMod val="75000"/>
                </a:schemeClr>
              </a:buClr>
              <a:buFont typeface="Helvetica World" pitchFamily="34" charset="0"/>
              <a:buChar char="•"/>
              <a:defRPr sz="2000">
                <a:solidFill>
                  <a:schemeClr val="tx1">
                    <a:lumMod val="75000"/>
                    <a:lumOff val="25000"/>
                  </a:schemeClr>
                </a:solidFill>
              </a:defRPr>
            </a:lvl3pPr>
            <a:lvl4pPr>
              <a:defRPr sz="18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s (paragraph)">
    <p:spTree>
      <p:nvGrpSpPr>
        <p:cNvPr id="1" name=""/>
        <p:cNvGrpSpPr/>
        <p:nvPr/>
      </p:nvGrpSpPr>
      <p:grpSpPr>
        <a:xfrm>
          <a:off x="0" y="0"/>
          <a:ext cx="0" cy="0"/>
          <a:chOff x="0" y="0"/>
          <a:chExt cx="0" cy="0"/>
        </a:xfrm>
      </p:grpSpPr>
      <p:pic>
        <p:nvPicPr>
          <p:cNvPr id="4"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8"/>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57150"/>
            <a:ext cx="8229600" cy="857250"/>
          </a:xfrm>
        </p:spPr>
        <p:txBody>
          <a:bodyPr/>
          <a:lstStyle>
            <a:lvl1pPr>
              <a:defRPr>
                <a:solidFill>
                  <a:srgbClr val="497039"/>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047751"/>
            <a:ext cx="8229600" cy="3505200"/>
          </a:xfrm>
        </p:spPr>
        <p:txBody>
          <a:bodyPr/>
          <a:lstStyle>
            <a:lvl1pPr>
              <a:buNone/>
              <a:defRPr sz="2800">
                <a:solidFill>
                  <a:schemeClr val="tx1">
                    <a:lumMod val="75000"/>
                    <a:lumOff val="25000"/>
                  </a:schemeClr>
                </a:solidFill>
              </a:defRPr>
            </a:lvl1pPr>
            <a:lvl2pPr>
              <a:buNone/>
              <a:defRPr sz="2400">
                <a:solidFill>
                  <a:schemeClr val="tx1">
                    <a:lumMod val="75000"/>
                    <a:lumOff val="25000"/>
                  </a:schemeClr>
                </a:solidFill>
              </a:defRPr>
            </a:lvl2pPr>
            <a:lvl3pPr>
              <a:buNone/>
              <a:defRPr sz="2000">
                <a:solidFill>
                  <a:schemeClr val="tx1">
                    <a:lumMod val="75000"/>
                    <a:lumOff val="25000"/>
                  </a:schemeClr>
                </a:solidFill>
              </a:defRPr>
            </a:lvl3pPr>
            <a:lvl4pPr>
              <a:buNone/>
              <a:defRPr sz="1800">
                <a:solidFill>
                  <a:schemeClr val="tx1">
                    <a:lumMod val="75000"/>
                    <a:lumOff val="25000"/>
                  </a:schemeClr>
                </a:solidFill>
              </a:defRPr>
            </a:lvl4pPr>
            <a:lvl5pPr>
              <a:buNone/>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s (bullets)">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7" name="TextBox 10"/>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57150"/>
            <a:ext cx="8229600" cy="857250"/>
          </a:xfrm>
        </p:spPr>
        <p:txBody>
          <a:bodyPr/>
          <a:lstStyle>
            <a:lvl1pPr>
              <a:defRPr>
                <a:solidFill>
                  <a:srgbClr val="497039"/>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047751"/>
            <a:ext cx="2743200" cy="3505199"/>
          </a:xfrm>
        </p:spPr>
        <p:txBody>
          <a:bodyPr/>
          <a:lstStyle>
            <a:lvl1pPr>
              <a:buClr>
                <a:schemeClr val="accent2">
                  <a:lumMod val="75000"/>
                </a:schemeClr>
              </a:buClr>
              <a:buFont typeface="Arial" pitchFamily="34" charset="0"/>
              <a:buChar char="•"/>
              <a:defRPr sz="2800">
                <a:solidFill>
                  <a:schemeClr val="tx1">
                    <a:lumMod val="75000"/>
                    <a:lumOff val="25000"/>
                  </a:schemeClr>
                </a:solidFill>
              </a:defRPr>
            </a:lvl1pPr>
            <a:lvl2pPr>
              <a:buClr>
                <a:schemeClr val="accent6">
                  <a:lumMod val="75000"/>
                </a:schemeClr>
              </a:buClr>
              <a:buFont typeface="Arial" pitchFamily="34" charset="0"/>
              <a:buChar char="•"/>
              <a:defRPr sz="2400">
                <a:solidFill>
                  <a:schemeClr val="tx1">
                    <a:lumMod val="75000"/>
                    <a:lumOff val="25000"/>
                  </a:schemeClr>
                </a:solidFill>
              </a:defRPr>
            </a:lvl2pPr>
            <a:lvl3pPr>
              <a:buClr>
                <a:schemeClr val="accent6">
                  <a:lumMod val="75000"/>
                </a:schemeClr>
              </a:buClr>
              <a:buFont typeface="Arial" pitchFamily="34" charset="0"/>
              <a:buChar char="•"/>
              <a:defRPr sz="2000">
                <a:solidFill>
                  <a:schemeClr val="tx1">
                    <a:lumMod val="75000"/>
                    <a:lumOff val="25000"/>
                  </a:schemeClr>
                </a:solidFill>
              </a:defRPr>
            </a:lvl3pPr>
            <a:lvl4pPr>
              <a:buClr>
                <a:schemeClr val="accent6">
                  <a:lumMod val="75000"/>
                </a:schemeClr>
              </a:buClr>
              <a:buFont typeface="Arial" pitchFamily="34" charset="0"/>
              <a:buChar char="•"/>
              <a:defRPr sz="1800">
                <a:solidFill>
                  <a:schemeClr val="tx1">
                    <a:lumMod val="75000"/>
                    <a:lumOff val="25000"/>
                  </a:schemeClr>
                </a:solidFill>
              </a:defRPr>
            </a:lvl4pPr>
            <a:lvl5pPr>
              <a:buClr>
                <a:schemeClr val="accent6">
                  <a:lumMod val="75000"/>
                </a:schemeClr>
              </a:buClr>
              <a:buFont typeface="Arial" pitchFamily="34" charset="0"/>
              <a:buChar cha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3352800" y="1047750"/>
            <a:ext cx="5334000" cy="3505199"/>
          </a:xfrm>
        </p:spPr>
        <p:txBody>
          <a:bodyPr/>
          <a:lstStyle>
            <a:lvl1pPr>
              <a:buClr>
                <a:schemeClr val="accent2">
                  <a:lumMod val="75000"/>
                </a:schemeClr>
              </a:buClr>
              <a:buFont typeface="Arial" pitchFamily="34" charset="0"/>
              <a:buChar char="•"/>
              <a:defRPr sz="2800">
                <a:solidFill>
                  <a:schemeClr val="tx1">
                    <a:lumMod val="75000"/>
                    <a:lumOff val="25000"/>
                  </a:schemeClr>
                </a:solidFill>
              </a:defRPr>
            </a:lvl1pPr>
            <a:lvl2pPr>
              <a:buClr>
                <a:schemeClr val="accent6">
                  <a:lumMod val="75000"/>
                </a:schemeClr>
              </a:buClr>
              <a:buFont typeface="Arial" pitchFamily="34" charset="0"/>
              <a:buChar char="•"/>
              <a:defRPr sz="2400">
                <a:solidFill>
                  <a:schemeClr val="tx1">
                    <a:lumMod val="75000"/>
                    <a:lumOff val="25000"/>
                  </a:schemeClr>
                </a:solidFill>
              </a:defRPr>
            </a:lvl2pPr>
            <a:lvl3pPr>
              <a:buClr>
                <a:schemeClr val="accent6">
                  <a:lumMod val="75000"/>
                </a:schemeClr>
              </a:buClr>
              <a:buFont typeface="Arial" pitchFamily="34" charset="0"/>
              <a:buChar char="•"/>
              <a:defRPr sz="2000">
                <a:solidFill>
                  <a:schemeClr val="tx1">
                    <a:lumMod val="75000"/>
                    <a:lumOff val="25000"/>
                  </a:schemeClr>
                </a:solidFill>
              </a:defRPr>
            </a:lvl3pPr>
            <a:lvl4pPr>
              <a:buClr>
                <a:schemeClr val="accent6">
                  <a:lumMod val="75000"/>
                </a:schemeClr>
              </a:buClr>
              <a:buFont typeface="Arial" pitchFamily="34" charset="0"/>
              <a:buChar char="•"/>
              <a:defRPr sz="1800">
                <a:solidFill>
                  <a:schemeClr val="tx1">
                    <a:lumMod val="75000"/>
                    <a:lumOff val="25000"/>
                  </a:schemeClr>
                </a:solidFill>
              </a:defRPr>
            </a:lvl4pPr>
            <a:lvl5pPr>
              <a:buClr>
                <a:schemeClr val="accent6">
                  <a:lumMod val="75000"/>
                </a:schemeClr>
              </a:buClr>
              <a:buFont typeface="Arial" pitchFamily="34" charset="0"/>
              <a:buChar cha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2Contents (paragraph)">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7" name="TextBox 9"/>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57150"/>
            <a:ext cx="8229600" cy="857250"/>
          </a:xfrm>
        </p:spPr>
        <p:txBody>
          <a:bodyPr/>
          <a:lstStyle>
            <a:lvl1pPr>
              <a:defRPr>
                <a:solidFill>
                  <a:srgbClr val="497039"/>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047751"/>
            <a:ext cx="2743200" cy="35051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3352800" y="1047750"/>
            <a:ext cx="5334000" cy="3505199"/>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pic>
        <p:nvPicPr>
          <p:cNvPr id="4"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11"/>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57150"/>
            <a:ext cx="8229600" cy="857250"/>
          </a:xfrm>
        </p:spPr>
        <p:txBody>
          <a:bodyPr/>
          <a:lstStyle>
            <a:lvl1pPr>
              <a:defRPr>
                <a:solidFill>
                  <a:srgbClr val="497039"/>
                </a:solidFill>
              </a:defRPr>
            </a:lvl1pPr>
          </a:lstStyle>
          <a:p>
            <a:r>
              <a:rPr lang="en-US" smtClean="0"/>
              <a:t>Click to edit Master title style</a:t>
            </a:r>
            <a:endParaRPr lang="en-US" dirty="0"/>
          </a:p>
        </p:txBody>
      </p:sp>
      <p:sp>
        <p:nvSpPr>
          <p:cNvPr id="11" name="Picture Placeholder 10"/>
          <p:cNvSpPr>
            <a:spLocks noGrp="1"/>
          </p:cNvSpPr>
          <p:nvPr>
            <p:ph type="pic" sz="quarter" idx="14"/>
          </p:nvPr>
        </p:nvSpPr>
        <p:spPr>
          <a:xfrm>
            <a:off x="457200" y="1047750"/>
            <a:ext cx="8229600" cy="3505200"/>
          </a:xfrm>
        </p:spPr>
        <p:txBody>
          <a:bodyPr rtlCol="0">
            <a:normAutofit/>
          </a:bodyPr>
          <a:lstStyle>
            <a:lvl1pPr>
              <a:defRPr>
                <a:solidFill>
                  <a:schemeClr val="tx1">
                    <a:lumMod val="75000"/>
                    <a:lumOff val="25000"/>
                  </a:schemeClr>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Image with Text">
    <p:spTree>
      <p:nvGrpSpPr>
        <p:cNvPr id="1" name=""/>
        <p:cNvGrpSpPr/>
        <p:nvPr/>
      </p:nvGrpSpPr>
      <p:grpSpPr>
        <a:xfrm>
          <a:off x="0" y="0"/>
          <a:ext cx="0" cy="0"/>
          <a:chOff x="0" y="0"/>
          <a:chExt cx="0" cy="0"/>
        </a:xfrm>
      </p:grpSpPr>
      <p:pic>
        <p:nvPicPr>
          <p:cNvPr id="5"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57150"/>
            <a:ext cx="8229600" cy="857250"/>
          </a:xfrm>
        </p:spPr>
        <p:txBody>
          <a:bodyPr/>
          <a:lstStyle>
            <a:lvl1pPr>
              <a:defRPr>
                <a:solidFill>
                  <a:srgbClr val="497039"/>
                </a:solidFill>
              </a:defRPr>
            </a:lvl1pPr>
          </a:lstStyle>
          <a:p>
            <a:r>
              <a:rPr lang="en-US" smtClean="0"/>
              <a:t>Click to edit Master title style</a:t>
            </a:r>
            <a:endParaRPr lang="en-US" dirty="0"/>
          </a:p>
        </p:txBody>
      </p:sp>
      <p:sp>
        <p:nvSpPr>
          <p:cNvPr id="11" name="Picture Placeholder 10"/>
          <p:cNvSpPr>
            <a:spLocks noGrp="1"/>
          </p:cNvSpPr>
          <p:nvPr>
            <p:ph type="pic" sz="quarter" idx="14"/>
          </p:nvPr>
        </p:nvSpPr>
        <p:spPr>
          <a:xfrm>
            <a:off x="457200" y="1047750"/>
            <a:ext cx="4419600" cy="3505200"/>
          </a:xfrm>
        </p:spPr>
        <p:txBody>
          <a:bodyPr rtlCol="0">
            <a:normAutofit/>
          </a:bodyPr>
          <a:lstStyle>
            <a:lvl1pPr>
              <a:defRPr>
                <a:solidFill>
                  <a:schemeClr val="tx1">
                    <a:lumMod val="75000"/>
                    <a:lumOff val="25000"/>
                  </a:schemeClr>
                </a:solidFill>
              </a:defRPr>
            </a:lvl1pPr>
          </a:lstStyle>
          <a:p>
            <a:pPr lvl="0"/>
            <a:r>
              <a:rPr lang="en-US" noProof="0" smtClean="0"/>
              <a:t>Click icon to add picture</a:t>
            </a:r>
            <a:endParaRPr lang="en-US" noProof="0" dirty="0"/>
          </a:p>
        </p:txBody>
      </p:sp>
      <p:sp>
        <p:nvSpPr>
          <p:cNvPr id="10" name="Content Placeholder 2"/>
          <p:cNvSpPr>
            <a:spLocks noGrp="1"/>
          </p:cNvSpPr>
          <p:nvPr>
            <p:ph idx="1"/>
          </p:nvPr>
        </p:nvSpPr>
        <p:spPr>
          <a:xfrm>
            <a:off x="4953000" y="1047750"/>
            <a:ext cx="3733800" cy="3505199"/>
          </a:xfrm>
        </p:spPr>
        <p:txBody>
          <a:bodyPr/>
          <a:lstStyle>
            <a:lvl1pPr>
              <a:buClr>
                <a:schemeClr val="accent2">
                  <a:lumMod val="75000"/>
                </a:schemeClr>
              </a:buClr>
              <a:buFont typeface="Arial" pitchFamily="34" charset="0"/>
              <a:buChar char="•"/>
              <a:defRPr sz="2800">
                <a:solidFill>
                  <a:schemeClr val="tx1">
                    <a:lumMod val="75000"/>
                    <a:lumOff val="25000"/>
                  </a:schemeClr>
                </a:solidFill>
              </a:defRPr>
            </a:lvl1pPr>
            <a:lvl2pPr>
              <a:buClr>
                <a:schemeClr val="accent6">
                  <a:lumMod val="75000"/>
                </a:schemeClr>
              </a:buClr>
              <a:buFont typeface="Arial" pitchFamily="34" charset="0"/>
              <a:buChar char="•"/>
              <a:defRPr sz="2400">
                <a:solidFill>
                  <a:schemeClr val="tx1">
                    <a:lumMod val="75000"/>
                    <a:lumOff val="25000"/>
                  </a:schemeClr>
                </a:solidFill>
              </a:defRPr>
            </a:lvl2pPr>
            <a:lvl3pPr>
              <a:buClr>
                <a:schemeClr val="accent6">
                  <a:lumMod val="75000"/>
                </a:schemeClr>
              </a:buClr>
              <a:buFont typeface="Arial" pitchFamily="34" charset="0"/>
              <a:buChar char="•"/>
              <a:defRPr sz="2000">
                <a:solidFill>
                  <a:schemeClr val="tx1">
                    <a:lumMod val="75000"/>
                    <a:lumOff val="25000"/>
                  </a:schemeClr>
                </a:solidFill>
              </a:defRPr>
            </a:lvl3pPr>
            <a:lvl4pPr>
              <a:buClr>
                <a:schemeClr val="accent6">
                  <a:lumMod val="75000"/>
                </a:schemeClr>
              </a:buClr>
              <a:buFont typeface="Arial" pitchFamily="34" charset="0"/>
              <a:buChar char="•"/>
              <a:defRPr sz="1800">
                <a:solidFill>
                  <a:schemeClr val="tx1">
                    <a:lumMod val="75000"/>
                    <a:lumOff val="25000"/>
                  </a:schemeClr>
                </a:solidFill>
              </a:defRPr>
            </a:lvl4pPr>
            <a:lvl5pPr>
              <a:buClr>
                <a:schemeClr val="accent6">
                  <a:lumMod val="75000"/>
                </a:schemeClr>
              </a:buClr>
              <a:buFont typeface="Arial" pitchFamily="34" charset="0"/>
              <a:buChar cha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Layout">
    <p:spTree>
      <p:nvGrpSpPr>
        <p:cNvPr id="1" name=""/>
        <p:cNvGrpSpPr/>
        <p:nvPr/>
      </p:nvGrpSpPr>
      <p:grpSpPr>
        <a:xfrm>
          <a:off x="0" y="0"/>
          <a:ext cx="0" cy="0"/>
          <a:chOff x="0" y="0"/>
          <a:chExt cx="0" cy="0"/>
        </a:xfrm>
      </p:grpSpPr>
      <p:pic>
        <p:nvPicPr>
          <p:cNvPr id="7" name="Picture 6" descr="16-9_content.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8" name="TextBox 10"/>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1428750"/>
            <a:ext cx="8382000" cy="533400"/>
          </a:xfrm>
        </p:spPr>
        <p:txBody>
          <a:bodyPr anchor="b">
            <a:normAutofit/>
          </a:bodyPr>
          <a:lstStyle>
            <a:lvl1pPr>
              <a:defRPr sz="3200">
                <a:solidFill>
                  <a:srgbClr val="497039"/>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2038349"/>
            <a:ext cx="3505200" cy="2590801"/>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57200" y="0"/>
            <a:ext cx="8686800" cy="1352550"/>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smtClean="0"/>
              <a:t>Click to edit Master text styles</a:t>
            </a:r>
          </a:p>
        </p:txBody>
      </p:sp>
      <p:sp>
        <p:nvSpPr>
          <p:cNvPr id="10" name="Content Placeholder 2"/>
          <p:cNvSpPr>
            <a:spLocks noGrp="1"/>
          </p:cNvSpPr>
          <p:nvPr>
            <p:ph idx="14"/>
          </p:nvPr>
        </p:nvSpPr>
        <p:spPr>
          <a:xfrm>
            <a:off x="4114800" y="2038350"/>
            <a:ext cx="4724400" cy="2590801"/>
          </a:xfrm>
        </p:spPr>
        <p:txBody>
          <a:bodyPr/>
          <a:lstStyle>
            <a:lvl1pPr>
              <a:buFont typeface="Arial" pitchFamily="34" charset="0"/>
              <a:buNone/>
              <a:defRPr sz="2800">
                <a:solidFill>
                  <a:schemeClr val="tx1">
                    <a:lumMod val="75000"/>
                    <a:lumOff val="25000"/>
                  </a:schemeClr>
                </a:solidFill>
              </a:defRPr>
            </a:lvl1pPr>
            <a:lvl2pPr>
              <a:buFont typeface="Arial" pitchFamily="34" charset="0"/>
              <a:buNone/>
              <a:defRPr sz="2400">
                <a:solidFill>
                  <a:schemeClr val="tx1">
                    <a:lumMod val="75000"/>
                    <a:lumOff val="25000"/>
                  </a:schemeClr>
                </a:solidFill>
              </a:defRPr>
            </a:lvl2pPr>
            <a:lvl3pPr>
              <a:buFont typeface="Arial" pitchFamily="34" charset="0"/>
              <a:buNone/>
              <a:defRPr sz="2000">
                <a:solidFill>
                  <a:schemeClr val="tx1">
                    <a:lumMod val="75000"/>
                    <a:lumOff val="25000"/>
                  </a:schemeClr>
                </a:solidFill>
              </a:defRPr>
            </a:lvl3pPr>
            <a:lvl4pPr>
              <a:buFont typeface="Arial" pitchFamily="34" charset="0"/>
              <a:buNone/>
              <a:defRPr sz="1800">
                <a:solidFill>
                  <a:schemeClr val="tx1">
                    <a:lumMod val="75000"/>
                    <a:lumOff val="25000"/>
                  </a:schemeClr>
                </a:solidFill>
              </a:defRPr>
            </a:lvl4pPr>
            <a:lvl5pPr>
              <a:buFont typeface="Arial" pitchFamily="34" charset="0"/>
              <a:buNone/>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server">
    <p:spTree>
      <p:nvGrpSpPr>
        <p:cNvPr id="1" name=""/>
        <p:cNvGrpSpPr/>
        <p:nvPr/>
      </p:nvGrpSpPr>
      <p:grpSpPr>
        <a:xfrm>
          <a:off x="0" y="0"/>
          <a:ext cx="0" cy="0"/>
          <a:chOff x="0" y="0"/>
          <a:chExt cx="0" cy="0"/>
        </a:xfrm>
      </p:grpSpPr>
      <p:pic>
        <p:nvPicPr>
          <p:cNvPr id="4" name="Picture 13" descr="16-9_server_sub.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Rectangle 8"/>
          <p:cNvSpPr/>
          <p:nvPr userDrawn="1"/>
        </p:nvSpPr>
        <p:spPr>
          <a:xfrm>
            <a:off x="0" y="1428750"/>
            <a:ext cx="7315200" cy="2362200"/>
          </a:xfrm>
          <a:prstGeom prst="rect">
            <a:avLst/>
          </a:prstGeom>
          <a:solidFill>
            <a:srgbClr val="49703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cxnSp>
        <p:nvCxnSpPr>
          <p:cNvPr id="6" name="Straight Connector 10"/>
          <p:cNvCxnSpPr/>
          <p:nvPr userDrawn="1"/>
        </p:nvCxnSpPr>
        <p:spPr>
          <a:xfrm>
            <a:off x="457200" y="2724150"/>
            <a:ext cx="655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4"/>
          <p:cNvSpPr txBox="1"/>
          <p:nvPr userDrawn="1"/>
        </p:nvSpPr>
        <p:spPr>
          <a:xfrm>
            <a:off x="5791200" y="482600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solidFill>
                <a:latin typeface="Helvetica World" pitchFamily="34" charset="0"/>
                <a:ea typeface="+mn-ea"/>
                <a:cs typeface="Helvetica World" pitchFamily="34" charset="0"/>
              </a:rPr>
              <a:t>Servers and storage for media workflows  |  www.xor-media.com</a:t>
            </a:r>
          </a:p>
        </p:txBody>
      </p:sp>
      <p:sp>
        <p:nvSpPr>
          <p:cNvPr id="2" name="Title 1"/>
          <p:cNvSpPr>
            <a:spLocks noGrp="1"/>
          </p:cNvSpPr>
          <p:nvPr>
            <p:ph type="title"/>
          </p:nvPr>
        </p:nvSpPr>
        <p:spPr>
          <a:xfrm>
            <a:off x="457200" y="1809750"/>
            <a:ext cx="6553200" cy="792956"/>
          </a:xfrm>
        </p:spPr>
        <p:txBody>
          <a:bodyPr anchor="b">
            <a:normAutofit/>
          </a:bodyPr>
          <a:lstStyle>
            <a:lvl1pPr algn="l">
              <a:defRPr sz="3600" b="1" cap="none">
                <a:solidFill>
                  <a:schemeClr val="bg1"/>
                </a:solidFill>
              </a:defRPr>
            </a:lvl1pPr>
          </a:lstStyle>
          <a:p>
            <a:r>
              <a:rPr lang="en-US" altLang="zh-CN" dirty="0" smtClean="0"/>
              <a:t>Click to edit Master title style</a:t>
            </a:r>
            <a:endParaRPr lang="en-US" dirty="0"/>
          </a:p>
        </p:txBody>
      </p:sp>
      <p:sp>
        <p:nvSpPr>
          <p:cNvPr id="3" name="Text Placeholder 2"/>
          <p:cNvSpPr>
            <a:spLocks noGrp="1"/>
          </p:cNvSpPr>
          <p:nvPr>
            <p:ph type="body" idx="1"/>
          </p:nvPr>
        </p:nvSpPr>
        <p:spPr>
          <a:xfrm>
            <a:off x="457200" y="2800350"/>
            <a:ext cx="6553200" cy="457200"/>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TextBox 4"/>
          <p:cNvSpPr txBox="1"/>
          <p:nvPr/>
        </p:nvSpPr>
        <p:spPr>
          <a:xfrm>
            <a:off x="5791200" y="478155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ransition spd="med">
    <p:fade/>
  </p:transition>
  <p:txStyles>
    <p:titleStyle>
      <a:lvl1pPr algn="l" rtl="0" eaLnBrk="0" fontAlgn="base" hangingPunct="0">
        <a:spcBef>
          <a:spcPct val="0"/>
        </a:spcBef>
        <a:spcAft>
          <a:spcPct val="0"/>
        </a:spcAft>
        <a:defRPr sz="3600" b="1" kern="1200">
          <a:solidFill>
            <a:schemeClr val="tx1"/>
          </a:solidFill>
          <a:latin typeface="Helvetica World" pitchFamily="34" charset="0"/>
          <a:ea typeface="+mj-ea"/>
          <a:cs typeface="Helvetica World" pitchFamily="34" charset="0"/>
        </a:defRPr>
      </a:lvl1pPr>
      <a:lvl2pPr algn="l" rtl="0" eaLnBrk="0" fontAlgn="base" hangingPunct="0">
        <a:spcBef>
          <a:spcPct val="0"/>
        </a:spcBef>
        <a:spcAft>
          <a:spcPct val="0"/>
        </a:spcAft>
        <a:defRPr sz="3600" b="1">
          <a:solidFill>
            <a:schemeClr val="tx1"/>
          </a:solidFill>
          <a:latin typeface="Helvetica World" pitchFamily="34" charset="0"/>
          <a:cs typeface="Helvetica World" pitchFamily="34" charset="0"/>
        </a:defRPr>
      </a:lvl2pPr>
      <a:lvl3pPr algn="l" rtl="0" eaLnBrk="0" fontAlgn="base" hangingPunct="0">
        <a:spcBef>
          <a:spcPct val="0"/>
        </a:spcBef>
        <a:spcAft>
          <a:spcPct val="0"/>
        </a:spcAft>
        <a:defRPr sz="3600" b="1">
          <a:solidFill>
            <a:schemeClr val="tx1"/>
          </a:solidFill>
          <a:latin typeface="Helvetica World" pitchFamily="34" charset="0"/>
          <a:cs typeface="Helvetica World" pitchFamily="34" charset="0"/>
        </a:defRPr>
      </a:lvl3pPr>
      <a:lvl4pPr algn="l" rtl="0" eaLnBrk="0" fontAlgn="base" hangingPunct="0">
        <a:spcBef>
          <a:spcPct val="0"/>
        </a:spcBef>
        <a:spcAft>
          <a:spcPct val="0"/>
        </a:spcAft>
        <a:defRPr sz="3600" b="1">
          <a:solidFill>
            <a:schemeClr val="tx1"/>
          </a:solidFill>
          <a:latin typeface="Helvetica World" pitchFamily="34" charset="0"/>
          <a:cs typeface="Helvetica World" pitchFamily="34" charset="0"/>
        </a:defRPr>
      </a:lvl4pPr>
      <a:lvl5pPr algn="l" rtl="0" eaLnBrk="0" fontAlgn="base" hangingPunct="0">
        <a:spcBef>
          <a:spcPct val="0"/>
        </a:spcBef>
        <a:spcAft>
          <a:spcPct val="0"/>
        </a:spcAft>
        <a:defRPr sz="3600" b="1">
          <a:solidFill>
            <a:schemeClr val="tx1"/>
          </a:solidFill>
          <a:latin typeface="Helvetica World" pitchFamily="34" charset="0"/>
          <a:cs typeface="Helvetica World" pitchFamily="34" charset="0"/>
        </a:defRPr>
      </a:lvl5pPr>
      <a:lvl6pPr marL="457200" algn="l" rtl="0" fontAlgn="base">
        <a:spcBef>
          <a:spcPct val="0"/>
        </a:spcBef>
        <a:spcAft>
          <a:spcPct val="0"/>
        </a:spcAft>
        <a:defRPr sz="3600" b="1">
          <a:solidFill>
            <a:schemeClr val="tx1"/>
          </a:solidFill>
          <a:latin typeface="Helvetica World" pitchFamily="34" charset="0"/>
          <a:cs typeface="Helvetica World" pitchFamily="34" charset="0"/>
        </a:defRPr>
      </a:lvl6pPr>
      <a:lvl7pPr marL="914400" algn="l" rtl="0" fontAlgn="base">
        <a:spcBef>
          <a:spcPct val="0"/>
        </a:spcBef>
        <a:spcAft>
          <a:spcPct val="0"/>
        </a:spcAft>
        <a:defRPr sz="3600" b="1">
          <a:solidFill>
            <a:schemeClr val="tx1"/>
          </a:solidFill>
          <a:latin typeface="Helvetica World" pitchFamily="34" charset="0"/>
          <a:cs typeface="Helvetica World" pitchFamily="34" charset="0"/>
        </a:defRPr>
      </a:lvl7pPr>
      <a:lvl8pPr marL="1371600" algn="l" rtl="0" fontAlgn="base">
        <a:spcBef>
          <a:spcPct val="0"/>
        </a:spcBef>
        <a:spcAft>
          <a:spcPct val="0"/>
        </a:spcAft>
        <a:defRPr sz="3600" b="1">
          <a:solidFill>
            <a:schemeClr val="tx1"/>
          </a:solidFill>
          <a:latin typeface="Helvetica World" pitchFamily="34" charset="0"/>
          <a:cs typeface="Helvetica World" pitchFamily="34" charset="0"/>
        </a:defRPr>
      </a:lvl8pPr>
      <a:lvl9pPr marL="1828800" algn="l" rtl="0" fontAlgn="base">
        <a:spcBef>
          <a:spcPct val="0"/>
        </a:spcBef>
        <a:spcAft>
          <a:spcPct val="0"/>
        </a:spcAft>
        <a:defRPr sz="3600" b="1">
          <a:solidFill>
            <a:schemeClr val="tx1"/>
          </a:solidFill>
          <a:latin typeface="Helvetica World" pitchFamily="34" charset="0"/>
          <a:cs typeface="Helvetica Wor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Helvetica World" pitchFamily="34" charset="0"/>
          <a:ea typeface="+mn-ea"/>
          <a:cs typeface="Helvetica World"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Helvetica World" pitchFamily="34" charset="0"/>
          <a:ea typeface="+mn-ea"/>
          <a:cs typeface="Helvetica World"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Helvetica World" pitchFamily="34" charset="0"/>
          <a:ea typeface="+mn-ea"/>
          <a:cs typeface="Helvetica World"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Helvetica World" pitchFamily="34" charset="0"/>
          <a:ea typeface="+mn-ea"/>
          <a:cs typeface="Helvetica World"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Helvetica World" pitchFamily="34" charset="0"/>
          <a:ea typeface="+mn-ea"/>
          <a:cs typeface="Helvetica Wor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5791200" y="4781550"/>
            <a:ext cx="3048000" cy="184150"/>
          </a:xfrm>
          <a:prstGeom prst="rect">
            <a:avLst/>
          </a:prstGeom>
          <a:noFill/>
        </p:spPr>
        <p:txBody>
          <a:bodyPr>
            <a:spAutoFit/>
          </a:bodyPr>
          <a:lstStyle/>
          <a:p>
            <a:pPr algn="r" fontAlgn="auto">
              <a:spcBef>
                <a:spcPts val="0"/>
              </a:spcBef>
              <a:spcAft>
                <a:spcPts val="0"/>
              </a:spcAft>
              <a:defRPr/>
            </a:pPr>
            <a:r>
              <a:rPr lang="en-US" sz="600" baseline="0" dirty="0">
                <a:solidFill>
                  <a:schemeClr val="bg1">
                    <a:lumMod val="65000"/>
                  </a:schemeClr>
                </a:solidFill>
                <a:latin typeface="Helvetica World" pitchFamily="34" charset="0"/>
                <a:ea typeface="+mn-ea"/>
                <a:cs typeface="Helvetica World" pitchFamily="34" charset="0"/>
              </a:rPr>
              <a:t>Servers and storage for media workflows  |  www.xor-media.com</a:t>
            </a:r>
          </a:p>
        </p:txBody>
      </p:sp>
      <p:pic>
        <p:nvPicPr>
          <p:cNvPr id="21507" name="Picture 6" descr="16-9_content.jpg"/>
          <p:cNvPicPr>
            <a:picLocks noChangeAspect="1"/>
          </p:cNvPicPr>
          <p:nvPr userDrawn="1"/>
        </p:nvPicPr>
        <p:blipFill>
          <a:blip r:embed="rId13"/>
          <a:srcRect/>
          <a:stretch>
            <a:fillRect/>
          </a:stretch>
        </p:blipFill>
        <p:spPr bwMode="auto">
          <a:xfrm>
            <a:off x="0" y="0"/>
            <a:ext cx="9144000" cy="5143500"/>
          </a:xfrm>
          <a:prstGeom prst="rect">
            <a:avLst/>
          </a:prstGeom>
          <a:noFill/>
          <a:ln w="9525">
            <a:noFill/>
            <a:miter lim="800000"/>
            <a:headEnd/>
            <a:tailEnd/>
          </a:ln>
        </p:spPr>
      </p:pic>
      <p:sp>
        <p:nvSpPr>
          <p:cNvPr id="7" name="TextBox 11"/>
          <p:cNvSpPr txBox="1"/>
          <p:nvPr userDrawn="1"/>
        </p:nvSpPr>
        <p:spPr>
          <a:xfrm>
            <a:off x="5410200" y="4810125"/>
            <a:ext cx="3429000" cy="276225"/>
          </a:xfrm>
          <a:prstGeom prst="rect">
            <a:avLst/>
          </a:prstGeom>
          <a:noFill/>
        </p:spPr>
        <p:txBody>
          <a:bodyPr>
            <a:spAutoFit/>
          </a:bodyPr>
          <a:lstStyle/>
          <a:p>
            <a:pPr algn="r">
              <a:defRPr/>
            </a:pPr>
            <a:r>
              <a:rPr lang="en-US" altLang="zh-CN" sz="600" baseline="0">
                <a:solidFill>
                  <a:srgbClr val="7F7F7F"/>
                </a:solidFill>
                <a:latin typeface="Helvetica World" pitchFamily="34" charset="0"/>
                <a:cs typeface="Helvetica World" pitchFamily="34" charset="0"/>
              </a:rPr>
              <a:t>Servers and storage for media workflows  |  www.xor-media.com</a:t>
            </a:r>
          </a:p>
          <a:p>
            <a:pPr algn="r">
              <a:defRPr/>
            </a:pPr>
            <a:endParaRPr lang="en-US" altLang="zh-CN" sz="600" baseline="0">
              <a:solidFill>
                <a:srgbClr val="7F7F7F"/>
              </a:solidFill>
              <a:latin typeface="Helvetica World" pitchFamily="34" charset="0"/>
              <a:cs typeface="Helvetica World" pitchFamily="34" charset="0"/>
            </a:endParaRPr>
          </a:p>
        </p:txBody>
      </p:sp>
      <p:sp>
        <p:nvSpPr>
          <p:cNvPr id="21509"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1510"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21511" name="Picture 4" descr="C:\Users\VTorres\Desktop\shutterstock_89491726.jpg"/>
          <p:cNvPicPr>
            <a:picLocks noChangeAspect="1" noChangeArrowheads="1"/>
          </p:cNvPicPr>
          <p:nvPr userDrawn="1"/>
        </p:nvPicPr>
        <p:blipFill>
          <a:blip r:embed="rId14"/>
          <a:srcRect l="54980" r="11823"/>
          <a:stretch>
            <a:fillRect/>
          </a:stretch>
        </p:blipFill>
        <p:spPr bwMode="auto">
          <a:xfrm>
            <a:off x="0" y="0"/>
            <a:ext cx="24384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5.png"/><Relationship Id="rId3" Type="http://schemas.openxmlformats.org/officeDocument/2006/relationships/image" Target="../media/image33.png"/><Relationship Id="rId7" Type="http://schemas.openxmlformats.org/officeDocument/2006/relationships/image" Target="../media/image43.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4.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jpe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62.png"/><Relationship Id="rId10" Type="http://schemas.openxmlformats.org/officeDocument/2006/relationships/image" Target="../media/image26.png"/><Relationship Id="rId4" Type="http://schemas.openxmlformats.org/officeDocument/2006/relationships/image" Target="../media/image61.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6.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381000" y="3028950"/>
            <a:ext cx="6553200" cy="792163"/>
          </a:xfrm>
        </p:spPr>
        <p:txBody>
          <a:bodyPr/>
          <a:lstStyle/>
          <a:p>
            <a:pPr eaLnBrk="1" hangingPunct="1"/>
            <a:r>
              <a:rPr lang="en-US" altLang="zh-CN" sz="4000" smtClean="0">
                <a:solidFill>
                  <a:srgbClr val="497039"/>
                </a:solidFill>
              </a:rPr>
              <a:t>XOR Media CloudAqua</a:t>
            </a:r>
          </a:p>
        </p:txBody>
      </p:sp>
      <p:sp>
        <p:nvSpPr>
          <p:cNvPr id="35842" name="Text Placeholder 4"/>
          <p:cNvSpPr>
            <a:spLocks/>
          </p:cNvSpPr>
          <p:nvPr/>
        </p:nvSpPr>
        <p:spPr bwMode="auto">
          <a:xfrm>
            <a:off x="447675" y="3924300"/>
            <a:ext cx="7096125" cy="685800"/>
          </a:xfrm>
          <a:prstGeom prst="rect">
            <a:avLst/>
          </a:prstGeom>
          <a:noFill/>
          <a:ln w="9525">
            <a:noFill/>
            <a:miter lim="800000"/>
            <a:headEnd/>
            <a:tailEnd/>
          </a:ln>
        </p:spPr>
        <p:txBody>
          <a:bodyPr/>
          <a:lstStyle/>
          <a:p>
            <a:pPr eaLnBrk="0" hangingPunct="0">
              <a:spcBef>
                <a:spcPct val="20000"/>
              </a:spcBef>
              <a:buFont typeface="Arial" charset="0"/>
              <a:buNone/>
            </a:pPr>
            <a:r>
              <a:rPr lang="en-US" altLang="zh-CN" sz="2000" i="1" baseline="0">
                <a:solidFill>
                  <a:srgbClr val="8D8D8D"/>
                </a:solidFill>
                <a:latin typeface="Helvetica World" pitchFamily="34" charset="0"/>
                <a:cs typeface="Helvetica World" pitchFamily="34" charset="0"/>
              </a:rPr>
              <a:t>Cloud Storage Optimized for Media Operations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457200" y="209550"/>
            <a:ext cx="8229600" cy="765175"/>
          </a:xfrm>
        </p:spPr>
        <p:txBody>
          <a:bodyPr/>
          <a:lstStyle/>
          <a:p>
            <a:pPr eaLnBrk="1" hangingPunct="1"/>
            <a:r>
              <a:rPr lang="en-US" altLang="zh-CN" smtClean="0">
                <a:solidFill>
                  <a:srgbClr val="497039"/>
                </a:solidFill>
              </a:rPr>
              <a:t>Availability and Resiliency</a:t>
            </a:r>
          </a:p>
        </p:txBody>
      </p:sp>
      <p:sp>
        <p:nvSpPr>
          <p:cNvPr id="48130" name="Rectangle 6"/>
          <p:cNvSpPr>
            <a:spLocks/>
          </p:cNvSpPr>
          <p:nvPr/>
        </p:nvSpPr>
        <p:spPr bwMode="auto">
          <a:xfrm>
            <a:off x="533400" y="1200150"/>
            <a:ext cx="7010400" cy="3657600"/>
          </a:xfrm>
          <a:prstGeom prst="rect">
            <a:avLst/>
          </a:prstGeom>
          <a:noFill/>
          <a:ln w="9525">
            <a:noFill/>
            <a:miter lim="800000"/>
            <a:headEnd/>
            <a:tailEnd/>
          </a:ln>
        </p:spPr>
        <p:txBody>
          <a:bodyPr/>
          <a:lstStyle/>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Operational Integrity </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Access Control List (ACL) at object and container levels</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Authentication via integration with LDAP or Active Directory</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Integrates with existing IT security infrastructure</a:t>
            </a:r>
          </a:p>
          <a:p>
            <a:pPr marL="742950" lvl="1" indent="-285750">
              <a:lnSpc>
                <a:spcPct val="20000"/>
              </a:lnSpc>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Built-in Disaster recovery</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Multiple data replications across geographic locations/networks</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Application service redundancy over LAN/WAN</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Region failover and failback</a:t>
            </a:r>
          </a:p>
          <a:p>
            <a:pPr marL="342900" indent="-342900">
              <a:lnSpc>
                <a:spcPct val="20000"/>
              </a:lnSpc>
              <a:spcBef>
                <a:spcPct val="20000"/>
              </a:spcBef>
              <a:buFont typeface="Arial" charset="0"/>
              <a:buChar char="•"/>
            </a:pPr>
            <a:endParaRPr lang="en-US" altLang="zh-CN" sz="1600" b="1"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Soft-RAID for data protection and high I/O throughput</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Read-ahead</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Write-back-cache</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Merger</a:t>
            </a:r>
            <a:endParaRPr lang="en-US" altLang="zh-CN" sz="1600" b="1" baseline="0">
              <a:solidFill>
                <a:srgbClr val="5C5C5C"/>
              </a:solidFill>
              <a:latin typeface="Calibri" pitchFamily="34" charset="0"/>
              <a:cs typeface="Helvetica World"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48"/>
          <p:cNvGrpSpPr>
            <a:grpSpLocks/>
          </p:cNvGrpSpPr>
          <p:nvPr/>
        </p:nvGrpSpPr>
        <p:grpSpPr bwMode="auto">
          <a:xfrm>
            <a:off x="685800" y="2419350"/>
            <a:ext cx="3352800" cy="1905000"/>
            <a:chOff x="1905000" y="2952750"/>
            <a:chExt cx="3352800" cy="2362200"/>
          </a:xfrm>
        </p:grpSpPr>
        <p:grpSp>
          <p:nvGrpSpPr>
            <p:cNvPr id="49198" name="Group 44"/>
            <p:cNvGrpSpPr>
              <a:grpSpLocks/>
            </p:cNvGrpSpPr>
            <p:nvPr/>
          </p:nvGrpSpPr>
          <p:grpSpPr bwMode="auto">
            <a:xfrm>
              <a:off x="1905000" y="2952750"/>
              <a:ext cx="3352800" cy="2362200"/>
              <a:chOff x="0" y="1504950"/>
              <a:chExt cx="3352800" cy="2362200"/>
            </a:xfrm>
          </p:grpSpPr>
          <p:sp>
            <p:nvSpPr>
              <p:cNvPr id="49200" name="Cloud 4"/>
              <p:cNvSpPr>
                <a:spLocks noChangeArrowheads="1"/>
              </p:cNvSpPr>
              <p:nvPr/>
            </p:nvSpPr>
            <p:spPr bwMode="auto">
              <a:xfrm>
                <a:off x="0" y="1504950"/>
                <a:ext cx="3352800" cy="23622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30196"/>
                </a:srgbClr>
              </a:solidFill>
              <a:ln w="9525" algn="ctr">
                <a:noFill/>
                <a:miter lim="800000"/>
                <a:headEnd/>
                <a:tailEnd/>
              </a:ln>
            </p:spPr>
            <p:txBody>
              <a:bodyPr anchor="ctr"/>
              <a:lstStyle/>
              <a:p>
                <a:endParaRPr lang="zh-CN" altLang="en-US"/>
              </a:p>
            </p:txBody>
          </p:sp>
          <p:sp>
            <p:nvSpPr>
              <p:cNvPr id="49201" name="Cloud 4"/>
              <p:cNvSpPr>
                <a:spLocks noChangeArrowheads="1"/>
              </p:cNvSpPr>
              <p:nvPr/>
            </p:nvSpPr>
            <p:spPr bwMode="auto">
              <a:xfrm>
                <a:off x="40575" y="1589562"/>
                <a:ext cx="3300350" cy="2172688"/>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79999"/>
                </a:srgbClr>
              </a:solidFill>
              <a:ln w="9525" algn="ctr">
                <a:noFill/>
                <a:miter lim="800000"/>
                <a:headEnd/>
                <a:tailEnd/>
              </a:ln>
            </p:spPr>
            <p:txBody>
              <a:bodyPr anchor="ctr"/>
              <a:lstStyle/>
              <a:p>
                <a:endParaRPr lang="zh-CN" altLang="en-US"/>
              </a:p>
            </p:txBody>
          </p:sp>
        </p:grpSp>
        <p:sp>
          <p:nvSpPr>
            <p:cNvPr id="49199" name="Cloud 4"/>
            <p:cNvSpPr>
              <a:spLocks noChangeArrowheads="1"/>
            </p:cNvSpPr>
            <p:nvPr/>
          </p:nvSpPr>
          <p:spPr bwMode="auto">
            <a:xfrm>
              <a:off x="1981200" y="3216975"/>
              <a:ext cx="3124200" cy="186937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90195"/>
              </a:srgbClr>
            </a:solidFill>
            <a:ln w="9525" algn="ctr">
              <a:noFill/>
              <a:miter lim="800000"/>
              <a:headEnd/>
              <a:tailEnd/>
            </a:ln>
          </p:spPr>
          <p:txBody>
            <a:bodyPr anchor="ctr"/>
            <a:lstStyle/>
            <a:p>
              <a:endParaRPr lang="zh-CN" altLang="en-US"/>
            </a:p>
          </p:txBody>
        </p:sp>
      </p:grpSp>
      <p:sp>
        <p:nvSpPr>
          <p:cNvPr id="49154" name="Title 1"/>
          <p:cNvSpPr>
            <a:spLocks noGrp="1"/>
          </p:cNvSpPr>
          <p:nvPr>
            <p:ph type="title" idx="4294967295"/>
          </p:nvPr>
        </p:nvSpPr>
        <p:spPr>
          <a:xfrm>
            <a:off x="457200" y="0"/>
            <a:ext cx="8229600" cy="857250"/>
          </a:xfrm>
        </p:spPr>
        <p:txBody>
          <a:bodyPr/>
          <a:lstStyle/>
          <a:p>
            <a:r>
              <a:rPr lang="en-US" altLang="zh-CN" smtClean="0">
                <a:solidFill>
                  <a:srgbClr val="497039"/>
                </a:solidFill>
              </a:rPr>
              <a:t>CloudAqua for Media Production</a:t>
            </a:r>
          </a:p>
        </p:txBody>
      </p:sp>
      <p:sp>
        <p:nvSpPr>
          <p:cNvPr id="16" name="Rounded Rectangle 15"/>
          <p:cNvSpPr>
            <a:spLocks noChangeArrowheads="1"/>
          </p:cNvSpPr>
          <p:nvPr/>
        </p:nvSpPr>
        <p:spPr bwMode="auto">
          <a:xfrm>
            <a:off x="762000" y="3011488"/>
            <a:ext cx="609600" cy="366712"/>
          </a:xfrm>
          <a:prstGeom prst="roundRect">
            <a:avLst>
              <a:gd name="adj" fmla="val 11292"/>
            </a:avLst>
          </a:prstGeom>
          <a:solidFill>
            <a:srgbClr val="FFFFFF">
              <a:alpha val="53999"/>
            </a:srgbClr>
          </a:solidFill>
          <a:ln w="9525" algn="ctr">
            <a:no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altLang="zh-CN" sz="1000" b="1" baseline="0" dirty="0">
                <a:latin typeface="+mn-lt"/>
                <a:ea typeface="+mn-ea"/>
              </a:rPr>
              <a:t>Site 1</a:t>
            </a:r>
          </a:p>
        </p:txBody>
      </p:sp>
      <p:sp>
        <p:nvSpPr>
          <p:cNvPr id="52" name="Down Arrow 51"/>
          <p:cNvSpPr>
            <a:spLocks noChangeArrowheads="1"/>
          </p:cNvSpPr>
          <p:nvPr/>
        </p:nvSpPr>
        <p:spPr bwMode="auto">
          <a:xfrm rot="-5400000">
            <a:off x="3661569" y="2975769"/>
            <a:ext cx="520700" cy="474662"/>
          </a:xfrm>
          <a:prstGeom prst="downArrow">
            <a:avLst>
              <a:gd name="adj1" fmla="val 50000"/>
              <a:gd name="adj2" fmla="val 39611"/>
            </a:avLst>
          </a:prstGeom>
          <a:solidFill>
            <a:srgbClr val="FF9900"/>
          </a:solidFill>
          <a:ln w="25400" algn="ctr">
            <a:noFill/>
            <a:miter lim="800000"/>
            <a:headEnd/>
            <a:tailEnd/>
          </a:ln>
          <a:effectLst>
            <a:outerShdw dist="38100" dir="2700000" algn="tl" rotWithShape="0">
              <a:srgbClr val="000000">
                <a:alpha val="39999"/>
              </a:srgbClr>
            </a:outerShdw>
          </a:effectLst>
        </p:spPr>
        <p:txBody>
          <a:bodyPr vert="eaVert" anchor="ctr"/>
          <a:lstStyle/>
          <a:p>
            <a:pPr algn="ctr" fontAlgn="auto">
              <a:spcBef>
                <a:spcPts val="0"/>
              </a:spcBef>
              <a:spcAft>
                <a:spcPts val="0"/>
              </a:spcAft>
              <a:defRPr/>
            </a:pPr>
            <a:endParaRPr lang="en-US" baseline="0">
              <a:solidFill>
                <a:schemeClr val="lt1"/>
              </a:solidFill>
              <a:latin typeface="+mn-lt"/>
              <a:ea typeface="+mn-ea"/>
            </a:endParaRPr>
          </a:p>
        </p:txBody>
      </p:sp>
      <p:sp>
        <p:nvSpPr>
          <p:cNvPr id="54" name="Down Arrow 53"/>
          <p:cNvSpPr>
            <a:spLocks noChangeArrowheads="1"/>
          </p:cNvSpPr>
          <p:nvPr/>
        </p:nvSpPr>
        <p:spPr bwMode="auto">
          <a:xfrm rot="-7187576">
            <a:off x="434976" y="3109912"/>
            <a:ext cx="519112" cy="474663"/>
          </a:xfrm>
          <a:prstGeom prst="downArrow">
            <a:avLst>
              <a:gd name="adj1" fmla="val 50000"/>
              <a:gd name="adj2" fmla="val 39611"/>
            </a:avLst>
          </a:prstGeom>
          <a:solidFill>
            <a:srgbClr val="FF9900"/>
          </a:solidFill>
          <a:ln w="25400" algn="ctr">
            <a:noFill/>
            <a:miter lim="800000"/>
            <a:headEnd/>
            <a:tailEnd/>
          </a:ln>
          <a:effectLst>
            <a:outerShdw dist="38100" dir="2700000" algn="tl" rotWithShape="0">
              <a:srgbClr val="000000">
                <a:alpha val="39999"/>
              </a:srgbClr>
            </a:outerShdw>
          </a:effectLst>
        </p:spPr>
        <p:txBody>
          <a:bodyPr vert="eaVert" anchor="ctr"/>
          <a:lstStyle/>
          <a:p>
            <a:pPr algn="ctr" fontAlgn="auto">
              <a:spcBef>
                <a:spcPts val="0"/>
              </a:spcBef>
              <a:spcAft>
                <a:spcPts val="0"/>
              </a:spcAft>
              <a:defRPr/>
            </a:pPr>
            <a:endParaRPr lang="en-US" baseline="0">
              <a:solidFill>
                <a:schemeClr val="lt1"/>
              </a:solidFill>
              <a:latin typeface="+mn-lt"/>
              <a:ea typeface="+mn-ea"/>
            </a:endParaRPr>
          </a:p>
        </p:txBody>
      </p:sp>
      <p:sp>
        <p:nvSpPr>
          <p:cNvPr id="22" name="Rounded Rectangle 80"/>
          <p:cNvSpPr>
            <a:spLocks noChangeArrowheads="1"/>
          </p:cNvSpPr>
          <p:nvPr/>
        </p:nvSpPr>
        <p:spPr bwMode="auto">
          <a:xfrm>
            <a:off x="1524000" y="2419350"/>
            <a:ext cx="1295400" cy="366713"/>
          </a:xfrm>
          <a:prstGeom prst="roundRect">
            <a:avLst>
              <a:gd name="adj" fmla="val 11292"/>
            </a:avLst>
          </a:prstGeom>
          <a:solidFill>
            <a:srgbClr val="FFFFFF">
              <a:alpha val="39999"/>
            </a:srgbClr>
          </a:solidFill>
          <a:ln w="9525" algn="ctr">
            <a:no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altLang="zh-CN" sz="1000" b="1" baseline="0" dirty="0">
                <a:latin typeface="+mn-lt"/>
                <a:ea typeface="+mn-ea"/>
              </a:rPr>
              <a:t>Site 2</a:t>
            </a:r>
          </a:p>
        </p:txBody>
      </p:sp>
      <p:sp>
        <p:nvSpPr>
          <p:cNvPr id="33" name="Rounded Rectangle 80"/>
          <p:cNvSpPr>
            <a:spLocks noChangeArrowheads="1"/>
          </p:cNvSpPr>
          <p:nvPr/>
        </p:nvSpPr>
        <p:spPr bwMode="auto">
          <a:xfrm>
            <a:off x="3227388" y="3028950"/>
            <a:ext cx="609600" cy="366713"/>
          </a:xfrm>
          <a:prstGeom prst="roundRect">
            <a:avLst>
              <a:gd name="adj" fmla="val 11292"/>
            </a:avLst>
          </a:prstGeom>
          <a:solidFill>
            <a:srgbClr val="FFFFFF">
              <a:alpha val="39999"/>
            </a:srgbClr>
          </a:solidFill>
          <a:ln w="9525" algn="ctr">
            <a:no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altLang="zh-CN" sz="1000" b="1" baseline="0" dirty="0">
                <a:latin typeface="+mn-lt"/>
                <a:ea typeface="+mn-ea"/>
              </a:rPr>
              <a:t>Site 3</a:t>
            </a:r>
          </a:p>
        </p:txBody>
      </p:sp>
      <p:sp>
        <p:nvSpPr>
          <p:cNvPr id="43" name="Text Box 98"/>
          <p:cNvSpPr txBox="1">
            <a:spLocks noChangeArrowheads="1"/>
          </p:cNvSpPr>
          <p:nvPr/>
        </p:nvSpPr>
        <p:spPr bwMode="auto">
          <a:xfrm>
            <a:off x="76200" y="3562350"/>
            <a:ext cx="1322388" cy="244475"/>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altLang="zh-CN" sz="1000" b="1" i="1" baseline="0" dirty="0">
                <a:solidFill>
                  <a:schemeClr val="tx1">
                    <a:lumMod val="90000"/>
                    <a:lumOff val="10000"/>
                  </a:schemeClr>
                </a:solidFill>
                <a:latin typeface="Helvetica World"/>
                <a:ea typeface="+mn-ea"/>
              </a:rPr>
              <a:t>File upload/update</a:t>
            </a:r>
          </a:p>
        </p:txBody>
      </p:sp>
      <p:sp>
        <p:nvSpPr>
          <p:cNvPr id="49161" name="Text Box 16"/>
          <p:cNvSpPr txBox="1">
            <a:spLocks noChangeArrowheads="1"/>
          </p:cNvSpPr>
          <p:nvPr/>
        </p:nvSpPr>
        <p:spPr bwMode="auto">
          <a:xfrm>
            <a:off x="3989388" y="3390900"/>
            <a:ext cx="811212" cy="246063"/>
          </a:xfrm>
          <a:prstGeom prst="rect">
            <a:avLst/>
          </a:prstGeom>
          <a:noFill/>
          <a:ln w="9525" algn="ctr">
            <a:noFill/>
            <a:miter lim="800000"/>
            <a:headEnd/>
            <a:tailEnd/>
          </a:ln>
        </p:spPr>
        <p:txBody>
          <a:bodyPr wrap="none">
            <a:spAutoFit/>
          </a:bodyPr>
          <a:lstStyle/>
          <a:p>
            <a:r>
              <a:rPr lang="en-US" altLang="zh-CN" sz="1000" b="1" baseline="0">
                <a:latin typeface="Helvetica World" pitchFamily="34" charset="0"/>
              </a:rPr>
              <a:t>Play-to-air</a:t>
            </a:r>
          </a:p>
        </p:txBody>
      </p:sp>
      <p:pic>
        <p:nvPicPr>
          <p:cNvPr id="12" name="Picture 32" descr="live_antenna.png"/>
          <p:cNvPicPr>
            <a:picLocks noChangeAspect="1"/>
          </p:cNvPicPr>
          <p:nvPr/>
        </p:nvPicPr>
        <p:blipFill>
          <a:blip r:embed="rId3"/>
          <a:srcRect/>
          <a:stretch>
            <a:fillRect/>
          </a:stretch>
        </p:blipFill>
        <p:spPr bwMode="auto">
          <a:xfrm>
            <a:off x="3913188" y="2800350"/>
            <a:ext cx="838200" cy="688975"/>
          </a:xfrm>
          <a:prstGeom prst="rect">
            <a:avLst/>
          </a:prstGeom>
          <a:noFill/>
          <a:ln>
            <a:noFill/>
          </a:ln>
          <a:effectLst>
            <a:outerShdw blurRad="50800" dist="38100" algn="l" rotWithShape="0">
              <a:srgbClr val="000000">
                <a:alpha val="39999"/>
              </a:srgbClr>
            </a:outerShdw>
          </a:effectLst>
          <a:extLst/>
        </p:spPr>
      </p:pic>
      <p:sp>
        <p:nvSpPr>
          <p:cNvPr id="2" name="Rounded Rectangle 21"/>
          <p:cNvSpPr>
            <a:spLocks noChangeArrowheads="1"/>
          </p:cNvSpPr>
          <p:nvPr/>
        </p:nvSpPr>
        <p:spPr bwMode="auto">
          <a:xfrm>
            <a:off x="573088" y="1276350"/>
            <a:ext cx="3733800" cy="750888"/>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a:defRPr/>
            </a:pPr>
            <a:endParaRPr lang="zh-CN" altLang="en-US" sz="900" baseline="0">
              <a:solidFill>
                <a:srgbClr val="FFFFFF"/>
              </a:solidFill>
              <a:latin typeface="Calibri" pitchFamily="34" charset="0"/>
            </a:endParaRPr>
          </a:p>
        </p:txBody>
      </p:sp>
      <p:sp>
        <p:nvSpPr>
          <p:cNvPr id="49164" name="Rounded Rectangle 22"/>
          <p:cNvSpPr>
            <a:spLocks noChangeArrowheads="1"/>
          </p:cNvSpPr>
          <p:nvPr/>
        </p:nvSpPr>
        <p:spPr bwMode="auto">
          <a:xfrm>
            <a:off x="573088" y="1168400"/>
            <a:ext cx="3733800" cy="228600"/>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900" baseline="0">
                <a:solidFill>
                  <a:srgbClr val="FFFFFF"/>
                </a:solidFill>
                <a:latin typeface="Calibri" pitchFamily="34" charset="0"/>
              </a:rPr>
              <a:t>Non Linear Editing &amp; Media Processing</a:t>
            </a:r>
          </a:p>
        </p:txBody>
      </p:sp>
      <p:sp>
        <p:nvSpPr>
          <p:cNvPr id="49165" name="TextBox 14"/>
          <p:cNvSpPr txBox="1">
            <a:spLocks noChangeArrowheads="1"/>
          </p:cNvSpPr>
          <p:nvPr/>
        </p:nvSpPr>
        <p:spPr bwMode="auto">
          <a:xfrm>
            <a:off x="2360613" y="1776413"/>
            <a:ext cx="946150" cy="228600"/>
          </a:xfrm>
          <a:prstGeom prst="rect">
            <a:avLst/>
          </a:prstGeom>
          <a:noFill/>
          <a:ln w="9525">
            <a:noFill/>
            <a:miter lim="800000"/>
            <a:headEnd/>
            <a:tailEnd/>
          </a:ln>
        </p:spPr>
        <p:txBody>
          <a:bodyPr lIns="91409" tIns="45705" rIns="91409" bIns="45705">
            <a:spAutoFit/>
          </a:bodyPr>
          <a:lstStyle/>
          <a:p>
            <a:pPr algn="ctr"/>
            <a:endParaRPr lang="zh-CN" altLang="en-US" sz="900" baseline="0">
              <a:solidFill>
                <a:srgbClr val="FFFFFF"/>
              </a:solidFill>
              <a:latin typeface="Calibri" pitchFamily="34" charset="0"/>
            </a:endParaRPr>
          </a:p>
        </p:txBody>
      </p:sp>
      <p:sp>
        <p:nvSpPr>
          <p:cNvPr id="49166" name="TextBox 169"/>
          <p:cNvSpPr txBox="1">
            <a:spLocks noChangeArrowheads="1"/>
          </p:cNvSpPr>
          <p:nvPr/>
        </p:nvSpPr>
        <p:spPr bwMode="auto">
          <a:xfrm>
            <a:off x="1819275" y="1749425"/>
            <a:ext cx="814388" cy="228600"/>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Transcoding</a:t>
            </a:r>
          </a:p>
        </p:txBody>
      </p:sp>
      <p:sp>
        <p:nvSpPr>
          <p:cNvPr id="49167" name="TextBox 169"/>
          <p:cNvSpPr txBox="1">
            <a:spLocks noChangeArrowheads="1"/>
          </p:cNvSpPr>
          <p:nvPr/>
        </p:nvSpPr>
        <p:spPr bwMode="auto">
          <a:xfrm>
            <a:off x="2603500" y="1749425"/>
            <a:ext cx="349250" cy="228600"/>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QA</a:t>
            </a:r>
          </a:p>
        </p:txBody>
      </p:sp>
      <p:sp>
        <p:nvSpPr>
          <p:cNvPr id="49168" name="TextBox 169"/>
          <p:cNvSpPr txBox="1">
            <a:spLocks noChangeArrowheads="1"/>
          </p:cNvSpPr>
          <p:nvPr/>
        </p:nvSpPr>
        <p:spPr bwMode="auto">
          <a:xfrm>
            <a:off x="3046413" y="1676400"/>
            <a:ext cx="617537" cy="365125"/>
          </a:xfrm>
          <a:prstGeom prst="rect">
            <a:avLst/>
          </a:prstGeom>
          <a:noFill/>
          <a:ln w="9525" algn="ctr">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Water</a:t>
            </a:r>
          </a:p>
          <a:p>
            <a:pPr algn="ctr"/>
            <a:r>
              <a:rPr lang="en-US" altLang="zh-CN" sz="900" baseline="0">
                <a:solidFill>
                  <a:schemeClr val="bg1"/>
                </a:solidFill>
                <a:latin typeface="Helvetica World" pitchFamily="34" charset="0"/>
              </a:rPr>
              <a:t>marking </a:t>
            </a:r>
          </a:p>
        </p:txBody>
      </p:sp>
      <p:sp>
        <p:nvSpPr>
          <p:cNvPr id="49169" name="TextBox 169"/>
          <p:cNvSpPr txBox="1">
            <a:spLocks noChangeArrowheads="1"/>
          </p:cNvSpPr>
          <p:nvPr/>
        </p:nvSpPr>
        <p:spPr bwMode="auto">
          <a:xfrm>
            <a:off x="3594100" y="1670050"/>
            <a:ext cx="771525" cy="365125"/>
          </a:xfrm>
          <a:prstGeom prst="rect">
            <a:avLst/>
          </a:prstGeom>
          <a:noFill/>
          <a:ln w="9525" algn="ctr">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facial </a:t>
            </a:r>
          </a:p>
          <a:p>
            <a:pPr algn="ctr"/>
            <a:r>
              <a:rPr lang="en-US" altLang="zh-CN" sz="900" baseline="0">
                <a:solidFill>
                  <a:schemeClr val="bg1"/>
                </a:solidFill>
                <a:latin typeface="Helvetica World" pitchFamily="34" charset="0"/>
              </a:rPr>
              <a:t>recognition </a:t>
            </a:r>
          </a:p>
        </p:txBody>
      </p:sp>
      <p:grpSp>
        <p:nvGrpSpPr>
          <p:cNvPr id="49170" name="Group 82"/>
          <p:cNvGrpSpPr>
            <a:grpSpLocks/>
          </p:cNvGrpSpPr>
          <p:nvPr/>
        </p:nvGrpSpPr>
        <p:grpSpPr bwMode="auto">
          <a:xfrm>
            <a:off x="2070100" y="1447800"/>
            <a:ext cx="304800" cy="304800"/>
            <a:chOff x="1392" y="948"/>
            <a:chExt cx="175" cy="175"/>
          </a:xfrm>
        </p:grpSpPr>
        <p:pic>
          <p:nvPicPr>
            <p:cNvPr id="49196" name="Picture 82" descr="filetype_mpg"/>
            <p:cNvPicPr>
              <a:picLocks noChangeAspect="1" noChangeArrowheads="1"/>
            </p:cNvPicPr>
            <p:nvPr/>
          </p:nvPicPr>
          <p:blipFill>
            <a:blip r:embed="rId4"/>
            <a:srcRect/>
            <a:stretch>
              <a:fillRect/>
            </a:stretch>
          </p:blipFill>
          <p:spPr bwMode="auto">
            <a:xfrm>
              <a:off x="1392" y="948"/>
              <a:ext cx="175" cy="175"/>
            </a:xfrm>
            <a:prstGeom prst="rect">
              <a:avLst/>
            </a:prstGeom>
            <a:noFill/>
            <a:ln w="9525">
              <a:noFill/>
              <a:miter lim="800000"/>
              <a:headEnd/>
              <a:tailEnd/>
            </a:ln>
          </p:spPr>
        </p:pic>
        <p:pic>
          <p:nvPicPr>
            <p:cNvPr id="49197" name="Picture 83" descr="refreshCAGR40UK"/>
            <p:cNvPicPr>
              <a:picLocks noChangeAspect="1" noChangeArrowheads="1"/>
            </p:cNvPicPr>
            <p:nvPr/>
          </p:nvPicPr>
          <p:blipFill>
            <a:blip r:embed="rId5"/>
            <a:srcRect/>
            <a:stretch>
              <a:fillRect/>
            </a:stretch>
          </p:blipFill>
          <p:spPr bwMode="auto">
            <a:xfrm>
              <a:off x="1479" y="1014"/>
              <a:ext cx="88" cy="88"/>
            </a:xfrm>
            <a:prstGeom prst="rect">
              <a:avLst/>
            </a:prstGeom>
            <a:noFill/>
            <a:ln w="9525">
              <a:noFill/>
              <a:miter lim="800000"/>
              <a:headEnd/>
              <a:tailEnd/>
            </a:ln>
          </p:spPr>
        </p:pic>
      </p:grpSp>
      <p:sp>
        <p:nvSpPr>
          <p:cNvPr id="49171" name="Text Box 245"/>
          <p:cNvSpPr txBox="1">
            <a:spLocks noChangeArrowheads="1"/>
          </p:cNvSpPr>
          <p:nvPr/>
        </p:nvSpPr>
        <p:spPr bwMode="auto">
          <a:xfrm>
            <a:off x="1114425" y="2114550"/>
            <a:ext cx="542925" cy="214313"/>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solidFill>
                  <a:srgbClr val="567A2A"/>
                </a:solidFill>
                <a:latin typeface="Calibri" pitchFamily="34" charset="0"/>
              </a:rPr>
              <a:t>SMB2</a:t>
            </a:r>
          </a:p>
        </p:txBody>
      </p:sp>
      <p:sp>
        <p:nvSpPr>
          <p:cNvPr id="49172" name="Line 267"/>
          <p:cNvSpPr>
            <a:spLocks noChangeShapeType="1"/>
          </p:cNvSpPr>
          <p:nvPr/>
        </p:nvSpPr>
        <p:spPr bwMode="auto">
          <a:xfrm>
            <a:off x="1600200" y="2038350"/>
            <a:ext cx="0" cy="381000"/>
          </a:xfrm>
          <a:prstGeom prst="line">
            <a:avLst/>
          </a:prstGeom>
          <a:noFill/>
          <a:ln w="28575">
            <a:solidFill>
              <a:schemeClr val="accent1"/>
            </a:solidFill>
            <a:round/>
            <a:headEnd type="arrow" w="med" len="med"/>
            <a:tailEnd type="arrow" w="med" len="med"/>
          </a:ln>
        </p:spPr>
        <p:txBody>
          <a:bodyPr/>
          <a:lstStyle/>
          <a:p>
            <a:endParaRPr lang="zh-CN" altLang="en-US"/>
          </a:p>
        </p:txBody>
      </p:sp>
      <p:sp>
        <p:nvSpPr>
          <p:cNvPr id="49173" name="Text Box 245"/>
          <p:cNvSpPr txBox="1">
            <a:spLocks noChangeArrowheads="1"/>
          </p:cNvSpPr>
          <p:nvPr/>
        </p:nvSpPr>
        <p:spPr bwMode="auto">
          <a:xfrm>
            <a:off x="2276475" y="2114550"/>
            <a:ext cx="542925" cy="214313"/>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solidFill>
                  <a:srgbClr val="567A2A"/>
                </a:solidFill>
                <a:latin typeface="Calibri" pitchFamily="34" charset="0"/>
              </a:rPr>
              <a:t>FTP</a:t>
            </a:r>
          </a:p>
        </p:txBody>
      </p:sp>
      <p:sp>
        <p:nvSpPr>
          <p:cNvPr id="49174" name="Line 267"/>
          <p:cNvSpPr>
            <a:spLocks noChangeShapeType="1"/>
          </p:cNvSpPr>
          <p:nvPr/>
        </p:nvSpPr>
        <p:spPr bwMode="auto">
          <a:xfrm>
            <a:off x="2276475" y="2038350"/>
            <a:ext cx="0" cy="381000"/>
          </a:xfrm>
          <a:prstGeom prst="line">
            <a:avLst/>
          </a:prstGeom>
          <a:noFill/>
          <a:ln w="28575">
            <a:solidFill>
              <a:schemeClr val="accent1"/>
            </a:solidFill>
            <a:round/>
            <a:headEnd type="arrow" w="med" len="med"/>
            <a:tailEnd type="arrow" w="med" len="med"/>
          </a:ln>
        </p:spPr>
        <p:txBody>
          <a:bodyPr/>
          <a:lstStyle/>
          <a:p>
            <a:endParaRPr lang="zh-CN" altLang="en-US"/>
          </a:p>
        </p:txBody>
      </p:sp>
      <p:pic>
        <p:nvPicPr>
          <p:cNvPr id="49175" name="Picture 2" descr="http://extranet.schange.com/BroadcastPartnersPortal/documents/uml_transparent.aspx"/>
          <p:cNvPicPr>
            <a:picLocks noChangeAspect="1" noChangeArrowheads="1"/>
          </p:cNvPicPr>
          <p:nvPr/>
        </p:nvPicPr>
        <p:blipFill>
          <a:blip r:embed="rId6"/>
          <a:srcRect/>
          <a:stretch>
            <a:fillRect/>
          </a:stretch>
        </p:blipFill>
        <p:spPr bwMode="auto">
          <a:xfrm>
            <a:off x="1219200" y="3240088"/>
            <a:ext cx="555625" cy="474662"/>
          </a:xfrm>
          <a:prstGeom prst="rect">
            <a:avLst/>
          </a:prstGeom>
          <a:noFill/>
          <a:ln w="9525">
            <a:noFill/>
            <a:miter lim="800000"/>
            <a:headEnd/>
            <a:tailEnd/>
          </a:ln>
        </p:spPr>
      </p:pic>
      <p:pic>
        <p:nvPicPr>
          <p:cNvPr id="49176" name="Picture 42" descr="UML-E_edited.png"/>
          <p:cNvPicPr>
            <a:picLocks noChangeAspect="1"/>
          </p:cNvPicPr>
          <p:nvPr/>
        </p:nvPicPr>
        <p:blipFill>
          <a:blip r:embed="rId7"/>
          <a:srcRect/>
          <a:stretch>
            <a:fillRect/>
          </a:stretch>
        </p:blipFill>
        <p:spPr bwMode="auto">
          <a:xfrm>
            <a:off x="3074988" y="2647950"/>
            <a:ext cx="579437" cy="304800"/>
          </a:xfrm>
          <a:prstGeom prst="rect">
            <a:avLst/>
          </a:prstGeom>
          <a:noFill/>
          <a:ln w="9525">
            <a:noFill/>
            <a:miter lim="800000"/>
            <a:headEnd/>
            <a:tailEnd/>
          </a:ln>
        </p:spPr>
      </p:pic>
      <p:pic>
        <p:nvPicPr>
          <p:cNvPr id="49177" name="Picture 2"/>
          <p:cNvPicPr>
            <a:picLocks noChangeAspect="1" noChangeArrowheads="1"/>
          </p:cNvPicPr>
          <p:nvPr/>
        </p:nvPicPr>
        <p:blipFill>
          <a:blip r:embed="rId8"/>
          <a:srcRect/>
          <a:stretch>
            <a:fillRect/>
          </a:stretch>
        </p:blipFill>
        <p:spPr bwMode="auto">
          <a:xfrm>
            <a:off x="2209800" y="2600325"/>
            <a:ext cx="520700" cy="373063"/>
          </a:xfrm>
          <a:prstGeom prst="rect">
            <a:avLst/>
          </a:prstGeom>
          <a:noFill/>
          <a:ln w="9525">
            <a:noFill/>
            <a:miter lim="800000"/>
            <a:headEnd/>
            <a:tailEnd/>
          </a:ln>
        </p:spPr>
      </p:pic>
      <p:sp>
        <p:nvSpPr>
          <p:cNvPr id="49178" name="Rectangle 6"/>
          <p:cNvSpPr>
            <a:spLocks/>
          </p:cNvSpPr>
          <p:nvPr/>
        </p:nvSpPr>
        <p:spPr bwMode="auto">
          <a:xfrm>
            <a:off x="4648200" y="819150"/>
            <a:ext cx="4419600" cy="3657600"/>
          </a:xfrm>
          <a:prstGeom prst="rect">
            <a:avLst/>
          </a:prstGeom>
          <a:noFill/>
          <a:ln w="9525">
            <a:noFill/>
            <a:miter lim="800000"/>
            <a:headEnd/>
            <a:tailEnd/>
          </a:ln>
        </p:spPr>
        <p:txBody>
          <a:bodyPr/>
          <a:lstStyle/>
          <a:p>
            <a:pPr marL="342900" indent="-342900">
              <a:spcBef>
                <a:spcPct val="50000"/>
              </a:spcBef>
              <a:buFont typeface="Arial" charset="0"/>
              <a:buChar char="•"/>
            </a:pPr>
            <a:r>
              <a:rPr lang="en-US" altLang="zh-CN" b="1" baseline="0">
                <a:solidFill>
                  <a:srgbClr val="5C5C5C"/>
                </a:solidFill>
                <a:latin typeface="Calibri" pitchFamily="34" charset="0"/>
                <a:cs typeface="Helvetica World" pitchFamily="34" charset="0"/>
              </a:rPr>
              <a:t>Heterogeneous storage hardware</a:t>
            </a:r>
          </a:p>
          <a:p>
            <a:pPr marL="342900" indent="-342900">
              <a:spcBef>
                <a:spcPct val="50000"/>
              </a:spcBef>
              <a:buFont typeface="Arial" charset="0"/>
              <a:buChar char="•"/>
            </a:pPr>
            <a:r>
              <a:rPr lang="en-US" altLang="zh-CN" b="1" baseline="0">
                <a:solidFill>
                  <a:srgbClr val="5C5C5C"/>
                </a:solidFill>
                <a:latin typeface="Calibri" pitchFamily="34" charset="0"/>
                <a:cs typeface="Helvetica World" pitchFamily="34" charset="0"/>
              </a:rPr>
              <a:t>CIFS SMB2 iSCSI performance tuning</a:t>
            </a:r>
            <a:r>
              <a:rPr lang="en-US" altLang="zh-CN" baseline="0">
                <a:solidFill>
                  <a:srgbClr val="5C5C5C"/>
                </a:solidFill>
                <a:latin typeface="Calibri" pitchFamily="34" charset="0"/>
                <a:cs typeface="Helvetica World" pitchFamily="34" charset="0"/>
              </a:rPr>
              <a:t> </a:t>
            </a:r>
            <a:r>
              <a:rPr lang="en-US" altLang="zh-CN" b="1" baseline="0">
                <a:solidFill>
                  <a:srgbClr val="5C5C5C"/>
                </a:solidFill>
                <a:latin typeface="Calibri" pitchFamily="34" charset="0"/>
                <a:cs typeface="Helvetica World" pitchFamily="34" charset="0"/>
              </a:rPr>
              <a:t>for Adobe, FCP, etc.</a:t>
            </a:r>
          </a:p>
          <a:p>
            <a:pPr marL="342900" indent="-342900">
              <a:spcBef>
                <a:spcPct val="50000"/>
              </a:spcBef>
              <a:buFont typeface="Arial" charset="0"/>
              <a:buChar char="•"/>
            </a:pPr>
            <a:r>
              <a:rPr lang="en-US" altLang="zh-CN" b="1" baseline="0">
                <a:solidFill>
                  <a:srgbClr val="5C5C5C"/>
                </a:solidFill>
                <a:latin typeface="Calibri" pitchFamily="34" charset="0"/>
                <a:cs typeface="Helvetica World" pitchFamily="34" charset="0"/>
              </a:rPr>
              <a:t>Integrated media processing modules </a:t>
            </a:r>
          </a:p>
          <a:p>
            <a:pPr marL="342900" indent="-342900">
              <a:spcBef>
                <a:spcPct val="50000"/>
              </a:spcBef>
              <a:buFont typeface="Arial" charset="0"/>
              <a:buChar char="•"/>
            </a:pPr>
            <a:r>
              <a:rPr lang="en-US" altLang="zh-CN" b="1" baseline="0">
                <a:solidFill>
                  <a:srgbClr val="5C5C5C"/>
                </a:solidFill>
                <a:latin typeface="Calibri" pitchFamily="34" charset="0"/>
                <a:cs typeface="Helvetica World" pitchFamily="34" charset="0"/>
              </a:rPr>
              <a:t>Collaborate across organizations and disperse locations</a:t>
            </a:r>
          </a:p>
          <a:p>
            <a:pPr marL="800100" lvl="1" indent="-342900">
              <a:spcBef>
                <a:spcPct val="50000"/>
              </a:spcBef>
              <a:buFont typeface="Arial" charset="0"/>
              <a:buChar char="•"/>
            </a:pPr>
            <a:r>
              <a:rPr lang="en-US" altLang="zh-CN" b="1" baseline="0">
                <a:solidFill>
                  <a:srgbClr val="5C5C5C"/>
                </a:solidFill>
                <a:latin typeface="Calibri" pitchFamily="34" charset="0"/>
                <a:cs typeface="Helvetica World" pitchFamily="34" charset="0"/>
              </a:rPr>
              <a:t>Extend a single MAM system across multiple locations</a:t>
            </a:r>
            <a:endParaRPr lang="en-US" altLang="zh-CN" baseline="0">
              <a:latin typeface="Calibri" pitchFamily="34" charset="0"/>
              <a:cs typeface="Helvetica World" pitchFamily="34" charset="0"/>
            </a:endParaRPr>
          </a:p>
          <a:p>
            <a:pPr marL="342900" indent="-342900">
              <a:spcBef>
                <a:spcPct val="50000"/>
              </a:spcBef>
              <a:buFont typeface="Arial" charset="0"/>
              <a:buChar char="•"/>
            </a:pPr>
            <a:r>
              <a:rPr lang="en-US" altLang="zh-CN" b="1" baseline="0">
                <a:solidFill>
                  <a:srgbClr val="5C5C5C"/>
                </a:solidFill>
                <a:latin typeface="Calibri" pitchFamily="34" charset="0"/>
                <a:cs typeface="Helvetica World" pitchFamily="34" charset="0"/>
              </a:rPr>
              <a:t>Intelligent management of asset lifecycle</a:t>
            </a:r>
            <a:endParaRPr lang="en-US" altLang="zh-CN" baseline="0">
              <a:latin typeface="Calibri" pitchFamily="34" charset="0"/>
              <a:cs typeface="Helvetica World" pitchFamily="34" charset="0"/>
            </a:endParaRPr>
          </a:p>
          <a:p>
            <a:pPr marL="342900" indent="-342900">
              <a:spcBef>
                <a:spcPct val="50000"/>
              </a:spcBef>
              <a:buFont typeface="Arial" charset="0"/>
              <a:buChar char="•"/>
            </a:pPr>
            <a:r>
              <a:rPr lang="en-US" altLang="zh-CN" b="1" baseline="0">
                <a:solidFill>
                  <a:srgbClr val="5C5C5C"/>
                </a:solidFill>
                <a:latin typeface="Calibri" pitchFamily="34" charset="0"/>
                <a:cs typeface="Helvetica World" pitchFamily="34" charset="0"/>
              </a:rPr>
              <a:t>Increased reliability and scale</a:t>
            </a:r>
          </a:p>
        </p:txBody>
      </p:sp>
      <p:pic>
        <p:nvPicPr>
          <p:cNvPr id="49179" name="Picture 26" descr="filetype_mpg"/>
          <p:cNvPicPr>
            <a:picLocks noChangeAspect="1" noChangeArrowheads="1"/>
          </p:cNvPicPr>
          <p:nvPr/>
        </p:nvPicPr>
        <p:blipFill>
          <a:blip r:embed="rId9"/>
          <a:srcRect/>
          <a:stretch>
            <a:fillRect/>
          </a:stretch>
        </p:blipFill>
        <p:spPr bwMode="auto">
          <a:xfrm>
            <a:off x="2278063" y="3105150"/>
            <a:ext cx="457200" cy="457200"/>
          </a:xfrm>
          <a:prstGeom prst="rect">
            <a:avLst/>
          </a:prstGeom>
          <a:noFill/>
          <a:ln w="9525">
            <a:noFill/>
            <a:miter lim="800000"/>
            <a:headEnd/>
            <a:tailEnd/>
          </a:ln>
        </p:spPr>
      </p:pic>
      <p:pic>
        <p:nvPicPr>
          <p:cNvPr id="49180" name="Picture 73" descr="sclogo-TM"/>
          <p:cNvPicPr>
            <a:picLocks noChangeAspect="1" noChangeArrowheads="1"/>
          </p:cNvPicPr>
          <p:nvPr/>
        </p:nvPicPr>
        <p:blipFill>
          <a:blip r:embed="rId10"/>
          <a:srcRect/>
          <a:stretch>
            <a:fillRect/>
          </a:stretch>
        </p:blipFill>
        <p:spPr bwMode="auto">
          <a:xfrm rot="9355455">
            <a:off x="2097088" y="3257550"/>
            <a:ext cx="1017587" cy="533400"/>
          </a:xfrm>
          <a:prstGeom prst="rect">
            <a:avLst/>
          </a:prstGeom>
          <a:solidFill>
            <a:srgbClr val="FFFFFF">
              <a:alpha val="0"/>
            </a:srgbClr>
          </a:solidFill>
          <a:ln w="9525">
            <a:noFill/>
            <a:miter lim="800000"/>
            <a:headEnd/>
            <a:tailEnd/>
          </a:ln>
        </p:spPr>
      </p:pic>
      <p:sp>
        <p:nvSpPr>
          <p:cNvPr id="49181" name="Text Box 80"/>
          <p:cNvSpPr txBox="1">
            <a:spLocks noChangeArrowheads="1"/>
          </p:cNvSpPr>
          <p:nvPr/>
        </p:nvSpPr>
        <p:spPr bwMode="auto">
          <a:xfrm>
            <a:off x="1676400" y="3638550"/>
            <a:ext cx="1752600" cy="260350"/>
          </a:xfrm>
          <a:prstGeom prst="rect">
            <a:avLst/>
          </a:prstGeom>
          <a:noFill/>
          <a:ln w="9525">
            <a:noFill/>
            <a:miter lim="800000"/>
            <a:headEnd/>
            <a:tailEnd/>
          </a:ln>
        </p:spPr>
        <p:txBody>
          <a:bodyPr>
            <a:spAutoFit/>
          </a:bodyPr>
          <a:lstStyle/>
          <a:p>
            <a:pPr algn="ctr"/>
            <a:r>
              <a:rPr lang="en-US" altLang="zh-CN" sz="1600" b="1">
                <a:solidFill>
                  <a:srgbClr val="003399"/>
                </a:solidFill>
                <a:latin typeface="Calibri" pitchFamily="34" charset="0"/>
              </a:rPr>
              <a:t>Media Processing</a:t>
            </a:r>
          </a:p>
        </p:txBody>
      </p:sp>
      <p:pic>
        <p:nvPicPr>
          <p:cNvPr id="49182" name="Picture 34" descr="HT5148_1-fcp--001-mul"/>
          <p:cNvPicPr>
            <a:picLocks noChangeAspect="1" noChangeArrowheads="1"/>
          </p:cNvPicPr>
          <p:nvPr/>
        </p:nvPicPr>
        <p:blipFill>
          <a:blip r:embed="rId11"/>
          <a:srcRect/>
          <a:stretch>
            <a:fillRect/>
          </a:stretch>
        </p:blipFill>
        <p:spPr bwMode="auto">
          <a:xfrm>
            <a:off x="774700" y="1428750"/>
            <a:ext cx="282575" cy="282575"/>
          </a:xfrm>
          <a:prstGeom prst="rect">
            <a:avLst/>
          </a:prstGeom>
          <a:noFill/>
          <a:ln w="9525">
            <a:noFill/>
            <a:miter lim="800000"/>
            <a:headEnd/>
            <a:tailEnd/>
          </a:ln>
        </p:spPr>
      </p:pic>
      <p:pic>
        <p:nvPicPr>
          <p:cNvPr id="49183" name="Picture 35" descr="Adobe_Premiere_Pro_CS5_icon_(2)"/>
          <p:cNvPicPr>
            <a:picLocks noChangeAspect="1" noChangeArrowheads="1"/>
          </p:cNvPicPr>
          <p:nvPr/>
        </p:nvPicPr>
        <p:blipFill>
          <a:blip r:embed="rId12"/>
          <a:srcRect/>
          <a:stretch>
            <a:fillRect/>
          </a:stretch>
        </p:blipFill>
        <p:spPr bwMode="auto">
          <a:xfrm>
            <a:off x="1352550" y="1438275"/>
            <a:ext cx="285750" cy="282575"/>
          </a:xfrm>
          <a:prstGeom prst="rect">
            <a:avLst/>
          </a:prstGeom>
          <a:noFill/>
          <a:ln w="9525">
            <a:noFill/>
            <a:miter lim="800000"/>
            <a:headEnd/>
            <a:tailEnd/>
          </a:ln>
        </p:spPr>
      </p:pic>
      <p:sp>
        <p:nvSpPr>
          <p:cNvPr id="49184" name="TextBox 169"/>
          <p:cNvSpPr txBox="1">
            <a:spLocks noChangeArrowheads="1"/>
          </p:cNvSpPr>
          <p:nvPr/>
        </p:nvSpPr>
        <p:spPr bwMode="auto">
          <a:xfrm>
            <a:off x="727075" y="1730375"/>
            <a:ext cx="409575" cy="228600"/>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FCP</a:t>
            </a:r>
          </a:p>
        </p:txBody>
      </p:sp>
      <p:sp>
        <p:nvSpPr>
          <p:cNvPr id="49185" name="TextBox 169"/>
          <p:cNvSpPr txBox="1">
            <a:spLocks noChangeArrowheads="1"/>
          </p:cNvSpPr>
          <p:nvPr/>
        </p:nvSpPr>
        <p:spPr bwMode="auto">
          <a:xfrm>
            <a:off x="1082675" y="1676400"/>
            <a:ext cx="771525" cy="365125"/>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ADOBE</a:t>
            </a:r>
          </a:p>
          <a:p>
            <a:pPr algn="ctr"/>
            <a:r>
              <a:rPr lang="en-US" altLang="zh-CN" sz="900" baseline="0">
                <a:solidFill>
                  <a:schemeClr val="bg1"/>
                </a:solidFill>
                <a:latin typeface="Helvetica World" pitchFamily="34" charset="0"/>
              </a:rPr>
              <a:t>PREMIERE</a:t>
            </a:r>
          </a:p>
        </p:txBody>
      </p:sp>
      <p:grpSp>
        <p:nvGrpSpPr>
          <p:cNvPr id="49186" name="Group 84"/>
          <p:cNvGrpSpPr>
            <a:grpSpLocks/>
          </p:cNvGrpSpPr>
          <p:nvPr/>
        </p:nvGrpSpPr>
        <p:grpSpPr bwMode="auto">
          <a:xfrm>
            <a:off x="2609850" y="1460500"/>
            <a:ext cx="304800" cy="304800"/>
            <a:chOff x="1700" y="968"/>
            <a:chExt cx="188" cy="188"/>
          </a:xfrm>
        </p:grpSpPr>
        <p:pic>
          <p:nvPicPr>
            <p:cNvPr id="49194" name="Picture 82" descr="filetype_mpg"/>
            <p:cNvPicPr>
              <a:picLocks noChangeAspect="1" noChangeArrowheads="1"/>
            </p:cNvPicPr>
            <p:nvPr/>
          </p:nvPicPr>
          <p:blipFill>
            <a:blip r:embed="rId13"/>
            <a:srcRect/>
            <a:stretch>
              <a:fillRect/>
            </a:stretch>
          </p:blipFill>
          <p:spPr bwMode="auto">
            <a:xfrm>
              <a:off x="1700" y="968"/>
              <a:ext cx="175" cy="175"/>
            </a:xfrm>
            <a:prstGeom prst="rect">
              <a:avLst/>
            </a:prstGeom>
            <a:noFill/>
            <a:ln w="9525">
              <a:noFill/>
              <a:miter lim="800000"/>
              <a:headEnd/>
              <a:tailEnd/>
            </a:ln>
          </p:spPr>
        </p:pic>
        <p:pic>
          <p:nvPicPr>
            <p:cNvPr id="49195" name="Picture 83" descr="tick"/>
            <p:cNvPicPr>
              <a:picLocks noChangeAspect="1" noChangeArrowheads="1"/>
            </p:cNvPicPr>
            <p:nvPr/>
          </p:nvPicPr>
          <p:blipFill>
            <a:blip r:embed="rId14"/>
            <a:srcRect/>
            <a:stretch>
              <a:fillRect/>
            </a:stretch>
          </p:blipFill>
          <p:spPr bwMode="auto">
            <a:xfrm>
              <a:off x="1776" y="1044"/>
              <a:ext cx="112" cy="112"/>
            </a:xfrm>
            <a:prstGeom prst="rect">
              <a:avLst/>
            </a:prstGeom>
            <a:noFill/>
            <a:ln w="9525">
              <a:noFill/>
              <a:miter lim="800000"/>
              <a:headEnd/>
              <a:tailEnd/>
            </a:ln>
          </p:spPr>
        </p:pic>
      </p:grpSp>
      <p:pic>
        <p:nvPicPr>
          <p:cNvPr id="49187" name="Picture 82" descr="filetype_mpg"/>
          <p:cNvPicPr>
            <a:picLocks noChangeAspect="1" noChangeArrowheads="1"/>
          </p:cNvPicPr>
          <p:nvPr/>
        </p:nvPicPr>
        <p:blipFill>
          <a:blip r:embed="rId15"/>
          <a:srcRect/>
          <a:stretch>
            <a:fillRect/>
          </a:stretch>
        </p:blipFill>
        <p:spPr bwMode="auto">
          <a:xfrm>
            <a:off x="3187700" y="1447800"/>
            <a:ext cx="277813" cy="277813"/>
          </a:xfrm>
          <a:prstGeom prst="rect">
            <a:avLst/>
          </a:prstGeom>
          <a:noFill/>
          <a:ln w="9525">
            <a:noFill/>
            <a:miter lim="800000"/>
            <a:headEnd/>
            <a:tailEnd/>
          </a:ln>
        </p:spPr>
      </p:pic>
      <p:grpSp>
        <p:nvGrpSpPr>
          <p:cNvPr id="49188" name="Group 89"/>
          <p:cNvGrpSpPr>
            <a:grpSpLocks/>
          </p:cNvGrpSpPr>
          <p:nvPr/>
        </p:nvGrpSpPr>
        <p:grpSpPr bwMode="auto">
          <a:xfrm>
            <a:off x="3797300" y="1447800"/>
            <a:ext cx="304800" cy="304800"/>
            <a:chOff x="2304" y="516"/>
            <a:chExt cx="192" cy="192"/>
          </a:xfrm>
        </p:grpSpPr>
        <p:pic>
          <p:nvPicPr>
            <p:cNvPr id="49192" name="Picture 82" descr="filetype_mpg"/>
            <p:cNvPicPr>
              <a:picLocks noChangeAspect="1" noChangeArrowheads="1"/>
            </p:cNvPicPr>
            <p:nvPr/>
          </p:nvPicPr>
          <p:blipFill>
            <a:blip r:embed="rId15"/>
            <a:srcRect/>
            <a:stretch>
              <a:fillRect/>
            </a:stretch>
          </p:blipFill>
          <p:spPr bwMode="auto">
            <a:xfrm>
              <a:off x="2304" y="516"/>
              <a:ext cx="175" cy="175"/>
            </a:xfrm>
            <a:prstGeom prst="rect">
              <a:avLst/>
            </a:prstGeom>
            <a:noFill/>
            <a:ln w="9525">
              <a:noFill/>
              <a:miter lim="800000"/>
              <a:headEnd/>
              <a:tailEnd/>
            </a:ln>
          </p:spPr>
        </p:pic>
        <p:pic>
          <p:nvPicPr>
            <p:cNvPr id="49193" name="Picture 87" descr="facial"/>
            <p:cNvPicPr>
              <a:picLocks noChangeAspect="1" noChangeArrowheads="1"/>
            </p:cNvPicPr>
            <p:nvPr/>
          </p:nvPicPr>
          <p:blipFill>
            <a:blip r:embed="rId16"/>
            <a:srcRect/>
            <a:stretch>
              <a:fillRect/>
            </a:stretch>
          </p:blipFill>
          <p:spPr bwMode="auto">
            <a:xfrm>
              <a:off x="2400" y="612"/>
              <a:ext cx="96" cy="96"/>
            </a:xfrm>
            <a:prstGeom prst="rect">
              <a:avLst/>
            </a:prstGeom>
            <a:noFill/>
            <a:ln w="9525">
              <a:noFill/>
              <a:miter lim="800000"/>
              <a:headEnd/>
              <a:tailEnd/>
            </a:ln>
          </p:spPr>
        </p:pic>
      </p:grpSp>
      <p:pic>
        <p:nvPicPr>
          <p:cNvPr id="49189" name="Picture 90" descr="img_watermark"/>
          <p:cNvPicPr>
            <a:picLocks noChangeAspect="1" noChangeArrowheads="1"/>
          </p:cNvPicPr>
          <p:nvPr/>
        </p:nvPicPr>
        <p:blipFill>
          <a:blip r:embed="rId17"/>
          <a:srcRect/>
          <a:stretch>
            <a:fillRect/>
          </a:stretch>
        </p:blipFill>
        <p:spPr bwMode="auto">
          <a:xfrm>
            <a:off x="3270250" y="1524000"/>
            <a:ext cx="152400" cy="152400"/>
          </a:xfrm>
          <a:prstGeom prst="rect">
            <a:avLst/>
          </a:prstGeom>
          <a:noFill/>
          <a:ln w="9525">
            <a:noFill/>
            <a:miter lim="800000"/>
            <a:headEnd/>
            <a:tailEnd/>
          </a:ln>
        </p:spPr>
      </p:pic>
      <p:sp>
        <p:nvSpPr>
          <p:cNvPr id="49190" name="Text Box 245"/>
          <p:cNvSpPr txBox="1">
            <a:spLocks noChangeArrowheads="1"/>
          </p:cNvSpPr>
          <p:nvPr/>
        </p:nvSpPr>
        <p:spPr bwMode="auto">
          <a:xfrm>
            <a:off x="2962275" y="2114550"/>
            <a:ext cx="542925" cy="214313"/>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solidFill>
                  <a:srgbClr val="567A2A"/>
                </a:solidFill>
                <a:latin typeface="Calibri" pitchFamily="34" charset="0"/>
              </a:rPr>
              <a:t>iSCSI</a:t>
            </a:r>
          </a:p>
        </p:txBody>
      </p:sp>
      <p:sp>
        <p:nvSpPr>
          <p:cNvPr id="49191" name="Line 267"/>
          <p:cNvSpPr>
            <a:spLocks noChangeShapeType="1"/>
          </p:cNvSpPr>
          <p:nvPr/>
        </p:nvSpPr>
        <p:spPr bwMode="auto">
          <a:xfrm>
            <a:off x="2962275" y="2038350"/>
            <a:ext cx="0" cy="381000"/>
          </a:xfrm>
          <a:prstGeom prst="line">
            <a:avLst/>
          </a:prstGeom>
          <a:noFill/>
          <a:ln w="28575">
            <a:solidFill>
              <a:schemeClr val="accent1"/>
            </a:solidFill>
            <a:round/>
            <a:headEnd type="arrow" w="med" len="med"/>
            <a:tailEnd type="arrow" w="med" len="med"/>
          </a:ln>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idx="4294967295"/>
          </p:nvPr>
        </p:nvSpPr>
        <p:spPr/>
        <p:txBody>
          <a:bodyPr/>
          <a:lstStyle/>
          <a:p>
            <a:r>
              <a:rPr lang="en-US" altLang="zh-CN" sz="2800" smtClean="0">
                <a:solidFill>
                  <a:srgbClr val="497039"/>
                </a:solidFill>
              </a:rPr>
              <a:t>Policy-Driven Intelligent Media Management</a:t>
            </a:r>
          </a:p>
        </p:txBody>
      </p:sp>
      <p:sp>
        <p:nvSpPr>
          <p:cNvPr id="51202" name="Content Placeholder 5"/>
          <p:cNvSpPr>
            <a:spLocks noGrp="1"/>
          </p:cNvSpPr>
          <p:nvPr>
            <p:ph idx="4294967295"/>
          </p:nvPr>
        </p:nvSpPr>
        <p:spPr>
          <a:xfrm>
            <a:off x="533400" y="1276350"/>
            <a:ext cx="7467600" cy="3352800"/>
          </a:xfrm>
        </p:spPr>
        <p:txBody>
          <a:bodyPr/>
          <a:lstStyle/>
          <a:p>
            <a:pPr eaLnBrk="1" hangingPunct="1"/>
            <a:r>
              <a:rPr lang="en-US" altLang="zh-CN" sz="1600" b="1" smtClean="0">
                <a:solidFill>
                  <a:srgbClr val="5C5C5C"/>
                </a:solidFill>
                <a:latin typeface="Calibri" pitchFamily="34" charset="0"/>
              </a:rPr>
              <a:t>Based on pre-defined policies, actions can be taken automatically upon metadata change to the object</a:t>
            </a:r>
            <a:br>
              <a:rPr lang="en-US" altLang="zh-CN" sz="1600" b="1" smtClean="0">
                <a:solidFill>
                  <a:srgbClr val="5C5C5C"/>
                </a:solidFill>
                <a:latin typeface="Calibri" pitchFamily="34" charset="0"/>
              </a:rPr>
            </a:br>
            <a:endParaRPr lang="en-US" altLang="zh-CN" sz="1600" b="1" smtClean="0">
              <a:solidFill>
                <a:srgbClr val="5C5C5C"/>
              </a:solidFill>
              <a:latin typeface="Calibri" pitchFamily="34" charset="0"/>
            </a:endParaRPr>
          </a:p>
          <a:p>
            <a:pPr eaLnBrk="1" hangingPunct="1"/>
            <a:r>
              <a:rPr lang="en-US" altLang="zh-CN" sz="1600" b="1" smtClean="0">
                <a:solidFill>
                  <a:srgbClr val="5C5C5C"/>
                </a:solidFill>
                <a:latin typeface="Calibri" pitchFamily="34" charset="0"/>
              </a:rPr>
              <a:t>The execution of policies can trigger:</a:t>
            </a:r>
          </a:p>
          <a:p>
            <a:pPr eaLnBrk="1" hangingPunct="1">
              <a:lnSpc>
                <a:spcPct val="30000"/>
              </a:lnSpc>
            </a:pPr>
            <a:endParaRPr lang="en-US" altLang="zh-CN" sz="1600" b="1" smtClean="0">
              <a:solidFill>
                <a:srgbClr val="5C5C5C"/>
              </a:solidFill>
              <a:latin typeface="Calibri" pitchFamily="34" charset="0"/>
            </a:endParaRPr>
          </a:p>
          <a:p>
            <a:pPr lvl="1">
              <a:lnSpc>
                <a:spcPct val="80000"/>
              </a:lnSpc>
              <a:spcAft>
                <a:spcPts val="600"/>
              </a:spcAft>
              <a:buFont typeface="Arial" charset="0"/>
              <a:buChar char="•"/>
            </a:pPr>
            <a:r>
              <a:rPr lang="en-US" altLang="zh-CN" sz="1300" smtClean="0">
                <a:solidFill>
                  <a:srgbClr val="5C5C5C"/>
                </a:solidFill>
              </a:rPr>
              <a:t>Creation and caching of data file replica(s) in the appointed region(s) or storage clusters </a:t>
            </a:r>
          </a:p>
          <a:p>
            <a:pPr lvl="1">
              <a:lnSpc>
                <a:spcPct val="80000"/>
              </a:lnSpc>
              <a:spcAft>
                <a:spcPts val="600"/>
              </a:spcAft>
              <a:buFont typeface="Arial" charset="0"/>
              <a:buChar char="•"/>
            </a:pPr>
            <a:r>
              <a:rPr lang="en-US" altLang="zh-CN" sz="1300" smtClean="0">
                <a:solidFill>
                  <a:srgbClr val="5C5C5C"/>
                </a:solidFill>
              </a:rPr>
              <a:t>Processing of data file, such as transcode, compression, sniffing, dedupe and checksum</a:t>
            </a:r>
          </a:p>
          <a:p>
            <a:pPr lvl="1">
              <a:lnSpc>
                <a:spcPct val="80000"/>
              </a:lnSpc>
              <a:spcAft>
                <a:spcPts val="600"/>
              </a:spcAft>
              <a:buFont typeface="Arial" charset="0"/>
              <a:buChar char="•"/>
            </a:pPr>
            <a:r>
              <a:rPr lang="en-US" altLang="zh-CN" sz="1300" smtClean="0">
                <a:solidFill>
                  <a:srgbClr val="5C5C5C"/>
                </a:solidFill>
              </a:rPr>
              <a:t>Migration of data file</a:t>
            </a:r>
            <a:br>
              <a:rPr lang="en-US" altLang="zh-CN" sz="1300" smtClean="0">
                <a:solidFill>
                  <a:srgbClr val="5C5C5C"/>
                </a:solidFill>
              </a:rPr>
            </a:br>
            <a:r>
              <a:rPr lang="en-US" altLang="zh-CN" sz="1300" smtClean="0">
                <a:solidFill>
                  <a:srgbClr val="5C5C5C"/>
                </a:solidFill>
              </a:rPr>
              <a:t/>
            </a:r>
            <a:br>
              <a:rPr lang="en-US" altLang="zh-CN" sz="1300" smtClean="0">
                <a:solidFill>
                  <a:srgbClr val="5C5C5C"/>
                </a:solidFill>
              </a:rPr>
            </a:br>
            <a:r>
              <a:rPr lang="en-US" altLang="zh-CN" sz="1400" i="1" smtClean="0">
                <a:solidFill>
                  <a:srgbClr val="5C5C5C"/>
                </a:solidFill>
                <a:latin typeface="Calibri" pitchFamily="34" charset="0"/>
              </a:rPr>
              <a:t>For example, upon upload or update of a media file, the file can automatically be replicated to other regions or transcoded. </a:t>
            </a:r>
            <a:endParaRPr lang="en-US" altLang="zh-CN" sz="1600" i="1" smtClean="0">
              <a:solidFill>
                <a:srgbClr val="5C5C5C"/>
              </a:solidFill>
              <a:latin typeface="Calibri" pitchFamily="34" charset="0"/>
            </a:endParaRPr>
          </a:p>
          <a:p>
            <a:pPr>
              <a:spcBef>
                <a:spcPts val="600"/>
              </a:spcBef>
              <a:spcAft>
                <a:spcPts val="600"/>
              </a:spcAft>
            </a:pPr>
            <a:r>
              <a:rPr lang="en-US" altLang="zh-CN" sz="1600" b="1" smtClean="0">
                <a:solidFill>
                  <a:srgbClr val="5C5C5C"/>
                </a:solidFill>
                <a:latin typeface="Calibri" pitchFamily="34" charset="0"/>
              </a:rPr>
              <a:t>Open interfaces (such as RESTful APIs) are available to 3rd party media processing tools, enabling extensive  data processing capability</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7"/>
          <p:cNvGrpSpPr>
            <a:grpSpLocks/>
          </p:cNvGrpSpPr>
          <p:nvPr/>
        </p:nvGrpSpPr>
        <p:grpSpPr bwMode="auto">
          <a:xfrm>
            <a:off x="228600" y="1482725"/>
            <a:ext cx="4191000" cy="2249488"/>
            <a:chOff x="789473" y="526152"/>
            <a:chExt cx="7273705" cy="4734034"/>
          </a:xfrm>
        </p:grpSpPr>
        <p:sp>
          <p:nvSpPr>
            <p:cNvPr id="61" name="Cloud 60"/>
            <p:cNvSpPr/>
            <p:nvPr/>
          </p:nvSpPr>
          <p:spPr>
            <a:xfrm rot="11089274">
              <a:off x="789473" y="526152"/>
              <a:ext cx="7273705" cy="4587035"/>
            </a:xfrm>
            <a:prstGeom prst="cloud">
              <a:avLst/>
            </a:prstGeom>
            <a:solidFill>
              <a:srgbClr val="22AAFE">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62" name="Cloud 61"/>
            <p:cNvSpPr/>
            <p:nvPr/>
          </p:nvSpPr>
          <p:spPr>
            <a:xfrm rot="11089274">
              <a:off x="1092544" y="780059"/>
              <a:ext cx="6962369" cy="4480127"/>
            </a:xfrm>
            <a:prstGeom prst="cloud">
              <a:avLst/>
            </a:prstGeom>
            <a:solidFill>
              <a:srgbClr val="00B0F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63" name="Cloud 62"/>
            <p:cNvSpPr/>
            <p:nvPr/>
          </p:nvSpPr>
          <p:spPr>
            <a:xfrm rot="11089274">
              <a:off x="1026419" y="970491"/>
              <a:ext cx="6962369" cy="3975652"/>
            </a:xfrm>
            <a:prstGeom prst="cloud">
              <a:avLst/>
            </a:prstGeom>
            <a:solidFill>
              <a:srgbClr val="00B0F0">
                <a:alpha val="9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dirty="0"/>
            </a:p>
          </p:txBody>
        </p:sp>
      </p:grpSp>
      <p:sp>
        <p:nvSpPr>
          <p:cNvPr id="52226" name="Title 1"/>
          <p:cNvSpPr>
            <a:spLocks noGrp="1"/>
          </p:cNvSpPr>
          <p:nvPr>
            <p:ph type="title" idx="4294967295"/>
          </p:nvPr>
        </p:nvSpPr>
        <p:spPr>
          <a:xfrm>
            <a:off x="381000" y="0"/>
            <a:ext cx="8229600" cy="857250"/>
          </a:xfrm>
        </p:spPr>
        <p:txBody>
          <a:bodyPr/>
          <a:lstStyle/>
          <a:p>
            <a:r>
              <a:rPr lang="en-US" altLang="zh-CN" smtClean="0">
                <a:solidFill>
                  <a:srgbClr val="497039"/>
                </a:solidFill>
              </a:rPr>
              <a:t>Queue Mechanism </a:t>
            </a:r>
          </a:p>
        </p:txBody>
      </p:sp>
      <p:sp>
        <p:nvSpPr>
          <p:cNvPr id="52227" name="Rectangle 6"/>
          <p:cNvSpPr>
            <a:spLocks/>
          </p:cNvSpPr>
          <p:nvPr/>
        </p:nvSpPr>
        <p:spPr bwMode="auto">
          <a:xfrm>
            <a:off x="4533900" y="514350"/>
            <a:ext cx="4267200" cy="3886200"/>
          </a:xfrm>
          <a:prstGeom prst="rect">
            <a:avLst/>
          </a:prstGeom>
          <a:noFill/>
          <a:ln w="9525">
            <a:noFill/>
            <a:miter lim="800000"/>
            <a:headEnd/>
            <a:tailEnd/>
          </a:ln>
        </p:spPr>
        <p:txBody>
          <a:bodyPr/>
          <a:lstStyle/>
          <a:p>
            <a:pPr marL="342900" indent="-342900">
              <a:lnSpc>
                <a:spcPct val="120000"/>
              </a:lnSpc>
              <a:buFont typeface="Arial" charset="0"/>
              <a:buChar char="•"/>
            </a:pPr>
            <a:r>
              <a:rPr lang="en-US" altLang="zh-CN" sz="1400" b="1" baseline="0">
                <a:solidFill>
                  <a:srgbClr val="5C5C5C"/>
                </a:solidFill>
                <a:latin typeface="Calibri" pitchFamily="34" charset="0"/>
                <a:cs typeface="Helvetica World" pitchFamily="34" charset="0"/>
              </a:rPr>
              <a:t>A sample queue procedure works as below:</a:t>
            </a:r>
            <a:endParaRPr lang="en-US" altLang="zh-CN" sz="1400" baseline="0">
              <a:solidFill>
                <a:srgbClr val="5C5C5C"/>
              </a:solidFill>
              <a:latin typeface="Calibri" pitchFamily="34" charset="0"/>
              <a:cs typeface="Helvetica World" pitchFamily="34" charset="0"/>
            </a:endParaRPr>
          </a:p>
          <a:p>
            <a:pPr marL="800100" lvl="1" indent="-342900">
              <a:lnSpc>
                <a:spcPct val="120000"/>
              </a:lnSpc>
              <a:buFont typeface="Arial" charset="0"/>
              <a:buNone/>
            </a:pPr>
            <a:r>
              <a:rPr lang="en-US" altLang="zh-CN" sz="1400" baseline="0">
                <a:solidFill>
                  <a:srgbClr val="5C5C5C"/>
                </a:solidFill>
                <a:latin typeface="Calibri" pitchFamily="34" charset="0"/>
                <a:cs typeface="Helvetica World" pitchFamily="34" charset="0"/>
              </a:rPr>
              <a:t>1. 2. Application A uploads object to CloudAqua and creates a task queue in CloudAqua</a:t>
            </a:r>
          </a:p>
          <a:p>
            <a:pPr marL="800100" lvl="1" indent="-342900">
              <a:lnSpc>
                <a:spcPct val="120000"/>
              </a:lnSpc>
              <a:buFont typeface="Arial" charset="0"/>
              <a:buAutoNum type="arabicPeriod" startAt="3"/>
            </a:pPr>
            <a:r>
              <a:rPr lang="en-US" altLang="zh-CN" sz="1400" baseline="0">
                <a:solidFill>
                  <a:srgbClr val="5C5C5C"/>
                </a:solidFill>
                <a:latin typeface="Calibri" pitchFamily="34" charset="0"/>
                <a:cs typeface="Helvetica World" pitchFamily="34" charset="0"/>
              </a:rPr>
              <a:t>Application B listens to the queues and gets task</a:t>
            </a:r>
          </a:p>
          <a:p>
            <a:pPr marL="800100" lvl="1" indent="-342900">
              <a:lnSpc>
                <a:spcPct val="120000"/>
              </a:lnSpc>
              <a:buFont typeface="Arial" charset="0"/>
              <a:buNone/>
            </a:pPr>
            <a:r>
              <a:rPr lang="en-US" altLang="zh-CN" sz="1400" baseline="0">
                <a:solidFill>
                  <a:srgbClr val="5C5C5C"/>
                </a:solidFill>
                <a:latin typeface="Calibri" pitchFamily="34" charset="0"/>
                <a:cs typeface="Helvetica World" pitchFamily="34" charset="0"/>
              </a:rPr>
              <a:t>4.5.	Application B conducts media processing and feedback status to queues; the object metadata can also be added/updated according to needs</a:t>
            </a:r>
          </a:p>
          <a:p>
            <a:pPr marL="800100" lvl="1" indent="-342900">
              <a:lnSpc>
                <a:spcPct val="120000"/>
              </a:lnSpc>
              <a:buFont typeface="Arial" charset="0"/>
              <a:buNone/>
            </a:pPr>
            <a:r>
              <a:rPr lang="en-US" altLang="zh-CN" sz="1400" baseline="0">
                <a:solidFill>
                  <a:srgbClr val="5C5C5C"/>
                </a:solidFill>
                <a:latin typeface="Calibri" pitchFamily="34" charset="0"/>
                <a:cs typeface="Helvetica World" pitchFamily="34" charset="0"/>
              </a:rPr>
              <a:t> 6.	Once the processing is done, Application B feedback the “done” status to the queue</a:t>
            </a:r>
          </a:p>
          <a:p>
            <a:pPr marL="342900" indent="-342900">
              <a:lnSpc>
                <a:spcPct val="120000"/>
              </a:lnSpc>
              <a:spcBef>
                <a:spcPct val="50000"/>
              </a:spcBef>
              <a:buFont typeface="Arial" charset="0"/>
              <a:buChar char="•"/>
            </a:pPr>
            <a:r>
              <a:rPr lang="en-US" altLang="zh-CN" sz="1400" b="1" baseline="0">
                <a:solidFill>
                  <a:srgbClr val="5C5C5C"/>
                </a:solidFill>
                <a:latin typeface="Calibri" pitchFamily="34" charset="0"/>
                <a:cs typeface="Helvetica World" pitchFamily="34" charset="0"/>
              </a:rPr>
              <a:t>Benefits</a:t>
            </a:r>
          </a:p>
          <a:p>
            <a:pPr marL="800100" lvl="1" indent="-342900">
              <a:lnSpc>
                <a:spcPct val="120000"/>
              </a:lnSpc>
              <a:buFont typeface="Arial" charset="0"/>
              <a:buChar char="•"/>
            </a:pPr>
            <a:r>
              <a:rPr lang="en-US" altLang="zh-CN" sz="1400" baseline="0">
                <a:solidFill>
                  <a:srgbClr val="5C5C5C"/>
                </a:solidFill>
                <a:latin typeface="Calibri" pitchFamily="34" charset="0"/>
                <a:cs typeface="Helvetica World" pitchFamily="34" charset="0"/>
              </a:rPr>
              <a:t>Simplifies applications collaborations</a:t>
            </a:r>
          </a:p>
          <a:p>
            <a:pPr marL="800100" lvl="1" indent="-342900">
              <a:lnSpc>
                <a:spcPct val="120000"/>
              </a:lnSpc>
              <a:buFont typeface="Arial" charset="0"/>
              <a:buChar char="•"/>
            </a:pPr>
            <a:r>
              <a:rPr lang="en-US" altLang="zh-CN" sz="1400" baseline="0">
                <a:solidFill>
                  <a:srgbClr val="5C5C5C"/>
                </a:solidFill>
                <a:latin typeface="Calibri" pitchFamily="34" charset="0"/>
                <a:cs typeface="Helvetica World" pitchFamily="34" charset="0"/>
              </a:rPr>
              <a:t>Manages/updates object metadata in storage level with less complexity and more flexibility</a:t>
            </a:r>
          </a:p>
        </p:txBody>
      </p:sp>
      <p:sp>
        <p:nvSpPr>
          <p:cNvPr id="52228" name="Text Box 164"/>
          <p:cNvSpPr txBox="1">
            <a:spLocks noChangeArrowheads="1"/>
          </p:cNvSpPr>
          <p:nvPr/>
        </p:nvSpPr>
        <p:spPr bwMode="auto">
          <a:xfrm>
            <a:off x="781050" y="1558925"/>
            <a:ext cx="257175" cy="244475"/>
          </a:xfrm>
          <a:prstGeom prst="rect">
            <a:avLst/>
          </a:prstGeom>
          <a:noFill/>
          <a:ln w="9525" algn="ctr">
            <a:noFill/>
            <a:miter lim="800000"/>
            <a:headEnd/>
            <a:tailEnd/>
          </a:ln>
        </p:spPr>
        <p:txBody>
          <a:bodyPr wrap="none" lIns="91409" tIns="45705" rIns="91409" bIns="45705">
            <a:spAutoFit/>
          </a:bodyPr>
          <a:lstStyle/>
          <a:p>
            <a:pPr algn="ctr"/>
            <a:r>
              <a:rPr lang="en-US" altLang="zh-CN" sz="1000" b="1" baseline="0">
                <a:solidFill>
                  <a:srgbClr val="8C0101"/>
                </a:solidFill>
                <a:latin typeface="Helvetica World" pitchFamily="34" charset="0"/>
              </a:rPr>
              <a:t>2</a:t>
            </a:r>
          </a:p>
        </p:txBody>
      </p:sp>
      <p:grpSp>
        <p:nvGrpSpPr>
          <p:cNvPr id="52229" name="Group 44"/>
          <p:cNvGrpSpPr>
            <a:grpSpLocks/>
          </p:cNvGrpSpPr>
          <p:nvPr/>
        </p:nvGrpSpPr>
        <p:grpSpPr bwMode="auto">
          <a:xfrm>
            <a:off x="3124200" y="2266950"/>
            <a:ext cx="1095375" cy="569913"/>
            <a:chOff x="624" y="2269"/>
            <a:chExt cx="690" cy="359"/>
          </a:xfrm>
        </p:grpSpPr>
        <p:sp>
          <p:nvSpPr>
            <p:cNvPr id="52310" name="TextBox 143"/>
            <p:cNvSpPr txBox="1">
              <a:spLocks noChangeArrowheads="1"/>
            </p:cNvSpPr>
            <p:nvPr/>
          </p:nvSpPr>
          <p:spPr bwMode="auto">
            <a:xfrm>
              <a:off x="624" y="2436"/>
              <a:ext cx="690" cy="192"/>
            </a:xfrm>
            <a:prstGeom prst="rect">
              <a:avLst/>
            </a:prstGeom>
            <a:noFill/>
            <a:ln w="9525">
              <a:noFill/>
              <a:miter lim="800000"/>
              <a:headEnd/>
              <a:tailEnd/>
            </a:ln>
          </p:spPr>
          <p:txBody>
            <a:bodyPr lIns="91409" tIns="45705" rIns="91409" bIns="45705">
              <a:spAutoFit/>
            </a:bodyPr>
            <a:lstStyle/>
            <a:p>
              <a:pPr algn="ctr"/>
              <a:r>
                <a:rPr lang="en-US" altLang="zh-CN" sz="1400" b="1" baseline="0">
                  <a:solidFill>
                    <a:schemeClr val="bg1"/>
                  </a:solidFill>
                  <a:latin typeface="Calibri" pitchFamily="34" charset="0"/>
                </a:rPr>
                <a:t>CloudAqua</a:t>
              </a:r>
            </a:p>
          </p:txBody>
        </p:sp>
        <p:pic>
          <p:nvPicPr>
            <p:cNvPr id="52311" name="Picture 69" descr="XORMedia_Logo.png"/>
            <p:cNvPicPr>
              <a:picLocks noChangeAspect="1"/>
            </p:cNvPicPr>
            <p:nvPr/>
          </p:nvPicPr>
          <p:blipFill>
            <a:blip r:embed="rId2"/>
            <a:srcRect r="46205"/>
            <a:stretch>
              <a:fillRect/>
            </a:stretch>
          </p:blipFill>
          <p:spPr bwMode="auto">
            <a:xfrm>
              <a:off x="779" y="2269"/>
              <a:ext cx="394" cy="176"/>
            </a:xfrm>
            <a:prstGeom prst="rect">
              <a:avLst/>
            </a:prstGeom>
            <a:noFill/>
            <a:ln w="9525">
              <a:noFill/>
              <a:miter lim="800000"/>
              <a:headEnd/>
              <a:tailEnd/>
            </a:ln>
          </p:spPr>
        </p:pic>
      </p:grpSp>
      <p:grpSp>
        <p:nvGrpSpPr>
          <p:cNvPr id="52230" name="Group 212"/>
          <p:cNvGrpSpPr>
            <a:grpSpLocks/>
          </p:cNvGrpSpPr>
          <p:nvPr/>
        </p:nvGrpSpPr>
        <p:grpSpPr bwMode="auto">
          <a:xfrm>
            <a:off x="571500" y="1270000"/>
            <a:ext cx="1257300" cy="307975"/>
            <a:chOff x="360" y="910"/>
            <a:chExt cx="792" cy="194"/>
          </a:xfrm>
        </p:grpSpPr>
        <p:sp>
          <p:nvSpPr>
            <p:cNvPr id="52308" name="Rounded Rectangle 80"/>
            <p:cNvSpPr>
              <a:spLocks noChangeArrowheads="1"/>
            </p:cNvSpPr>
            <p:nvPr/>
          </p:nvSpPr>
          <p:spPr bwMode="auto">
            <a:xfrm>
              <a:off x="360" y="922"/>
              <a:ext cx="792" cy="182"/>
            </a:xfrm>
            <a:prstGeom prst="roundRect">
              <a:avLst>
                <a:gd name="adj" fmla="val 11292"/>
              </a:avLst>
            </a:prstGeom>
            <a:solidFill>
              <a:srgbClr val="B7D890">
                <a:alpha val="79999"/>
              </a:srgbClr>
            </a:solidFill>
            <a:ln w="9525" algn="ctr">
              <a:noFill/>
              <a:round/>
              <a:headEnd/>
              <a:tailEnd/>
            </a:ln>
          </p:spPr>
          <p:txBody>
            <a:bodyPr anchor="ctr"/>
            <a:lstStyle/>
            <a:p>
              <a:pPr algn="ctr"/>
              <a:endParaRPr lang="en-US" altLang="zh-CN" sz="900" baseline="0">
                <a:latin typeface="Calibri" pitchFamily="34" charset="0"/>
              </a:endParaRPr>
            </a:p>
          </p:txBody>
        </p:sp>
        <p:sp>
          <p:nvSpPr>
            <p:cNvPr id="52309" name="Text Box 167"/>
            <p:cNvSpPr txBox="1">
              <a:spLocks noChangeArrowheads="1"/>
            </p:cNvSpPr>
            <p:nvPr/>
          </p:nvSpPr>
          <p:spPr bwMode="auto">
            <a:xfrm>
              <a:off x="432" y="910"/>
              <a:ext cx="672" cy="164"/>
            </a:xfrm>
            <a:prstGeom prst="rect">
              <a:avLst/>
            </a:prstGeom>
            <a:noFill/>
            <a:ln w="9525" algn="ctr">
              <a:noFill/>
              <a:miter lim="800000"/>
              <a:headEnd/>
              <a:tailEnd/>
            </a:ln>
          </p:spPr>
          <p:txBody>
            <a:bodyPr>
              <a:spAutoFit/>
            </a:bodyPr>
            <a:lstStyle/>
            <a:p>
              <a:pPr algn="ctr"/>
              <a:r>
                <a:rPr lang="en-US" altLang="zh-CN" sz="1600" b="1">
                  <a:solidFill>
                    <a:schemeClr val="bg1"/>
                  </a:solidFill>
                </a:rPr>
                <a:t>APP A</a:t>
              </a:r>
            </a:p>
          </p:txBody>
        </p:sp>
      </p:grpSp>
      <p:sp>
        <p:nvSpPr>
          <p:cNvPr id="52231" name="Text Box 164"/>
          <p:cNvSpPr txBox="1">
            <a:spLocks noChangeArrowheads="1"/>
          </p:cNvSpPr>
          <p:nvPr/>
        </p:nvSpPr>
        <p:spPr bwMode="auto">
          <a:xfrm>
            <a:off x="2300288" y="1177925"/>
            <a:ext cx="257175" cy="244475"/>
          </a:xfrm>
          <a:prstGeom prst="rect">
            <a:avLst/>
          </a:prstGeom>
          <a:noFill/>
          <a:ln w="9525" algn="ctr">
            <a:noFill/>
            <a:miter lim="800000"/>
            <a:headEnd/>
            <a:tailEnd/>
          </a:ln>
        </p:spPr>
        <p:txBody>
          <a:bodyPr wrap="none" lIns="91409" tIns="45705" rIns="91409" bIns="45705">
            <a:spAutoFit/>
          </a:bodyPr>
          <a:lstStyle/>
          <a:p>
            <a:pPr algn="ctr"/>
            <a:r>
              <a:rPr lang="en-US" altLang="zh-CN" sz="1000" b="1" baseline="0">
                <a:solidFill>
                  <a:srgbClr val="8C0101"/>
                </a:solidFill>
                <a:latin typeface="Helvetica World" pitchFamily="34" charset="0"/>
              </a:rPr>
              <a:t>1</a:t>
            </a:r>
          </a:p>
        </p:txBody>
      </p:sp>
      <p:sp>
        <p:nvSpPr>
          <p:cNvPr id="52232" name="Rounded Rectangle 80"/>
          <p:cNvSpPr>
            <a:spLocks noChangeArrowheads="1"/>
          </p:cNvSpPr>
          <p:nvPr/>
        </p:nvSpPr>
        <p:spPr bwMode="auto">
          <a:xfrm>
            <a:off x="2209800" y="1863725"/>
            <a:ext cx="1066800" cy="533400"/>
          </a:xfrm>
          <a:prstGeom prst="roundRect">
            <a:avLst>
              <a:gd name="adj" fmla="val 11292"/>
            </a:avLst>
          </a:prstGeom>
          <a:solidFill>
            <a:srgbClr val="A6A6A6"/>
          </a:solidFill>
          <a:ln w="25400" algn="ctr">
            <a:noFill/>
            <a:round/>
            <a:headEnd/>
            <a:tailEnd/>
          </a:ln>
        </p:spPr>
        <p:txBody>
          <a:bodyPr tIns="0"/>
          <a:lstStyle/>
          <a:p>
            <a:pPr algn="ctr"/>
            <a:r>
              <a:rPr lang="en-US" altLang="zh-CN" sz="1000" b="1" baseline="0">
                <a:solidFill>
                  <a:srgbClr val="243444"/>
                </a:solidFill>
                <a:latin typeface="Calibri" pitchFamily="34" charset="0"/>
              </a:rPr>
              <a:t>OBJECT </a:t>
            </a:r>
            <a:r>
              <a:rPr lang="en-US" altLang="zh-CN" sz="800" b="1" baseline="0">
                <a:solidFill>
                  <a:srgbClr val="243444"/>
                </a:solidFill>
                <a:latin typeface="Calibri" pitchFamily="34" charset="0"/>
              </a:rPr>
              <a:t>(ver.0)</a:t>
            </a:r>
          </a:p>
        </p:txBody>
      </p:sp>
      <p:sp>
        <p:nvSpPr>
          <p:cNvPr id="52233" name="Rounded Rectangle 80"/>
          <p:cNvSpPr>
            <a:spLocks noChangeArrowheads="1"/>
          </p:cNvSpPr>
          <p:nvPr/>
        </p:nvSpPr>
        <p:spPr bwMode="auto">
          <a:xfrm>
            <a:off x="2241550" y="2044700"/>
            <a:ext cx="506413" cy="261938"/>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r>
              <a:rPr lang="en-US" altLang="zh-CN" sz="1000" baseline="0">
                <a:solidFill>
                  <a:schemeClr val="bg1"/>
                </a:solidFill>
                <a:latin typeface="Calibri" pitchFamily="34" charset="0"/>
              </a:rPr>
              <a:t>FILE</a:t>
            </a:r>
          </a:p>
        </p:txBody>
      </p:sp>
      <p:sp>
        <p:nvSpPr>
          <p:cNvPr id="52234" name="Rounded Rectangle 80"/>
          <p:cNvSpPr>
            <a:spLocks noChangeArrowheads="1"/>
          </p:cNvSpPr>
          <p:nvPr/>
        </p:nvSpPr>
        <p:spPr bwMode="auto">
          <a:xfrm>
            <a:off x="2776538" y="2044700"/>
            <a:ext cx="461962" cy="261938"/>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r>
              <a:rPr lang="en-US" altLang="zh-CN" sz="800" baseline="0">
                <a:solidFill>
                  <a:schemeClr val="bg1"/>
                </a:solidFill>
                <a:latin typeface="Calibri" pitchFamily="34" charset="0"/>
              </a:rPr>
              <a:t>METADATA</a:t>
            </a:r>
          </a:p>
        </p:txBody>
      </p:sp>
      <p:sp>
        <p:nvSpPr>
          <p:cNvPr id="52235" name="Rounded Rectangle 80"/>
          <p:cNvSpPr>
            <a:spLocks noChangeArrowheads="1"/>
          </p:cNvSpPr>
          <p:nvPr/>
        </p:nvSpPr>
        <p:spPr bwMode="auto">
          <a:xfrm>
            <a:off x="2819400" y="2882900"/>
            <a:ext cx="1066800" cy="485775"/>
          </a:xfrm>
          <a:prstGeom prst="roundRect">
            <a:avLst>
              <a:gd name="adj" fmla="val 11292"/>
            </a:avLst>
          </a:prstGeom>
          <a:solidFill>
            <a:srgbClr val="A6A6A6"/>
          </a:solidFill>
          <a:ln w="25400" algn="ctr">
            <a:noFill/>
            <a:round/>
            <a:headEnd/>
            <a:tailEnd/>
          </a:ln>
        </p:spPr>
        <p:txBody>
          <a:bodyPr tIns="0"/>
          <a:lstStyle/>
          <a:p>
            <a:pPr algn="ctr"/>
            <a:r>
              <a:rPr lang="en-US" altLang="zh-CN" sz="1000" b="1" baseline="0">
                <a:solidFill>
                  <a:srgbClr val="243444"/>
                </a:solidFill>
                <a:latin typeface="Calibri" pitchFamily="34" charset="0"/>
              </a:rPr>
              <a:t>OBJECT </a:t>
            </a:r>
            <a:r>
              <a:rPr lang="en-US" altLang="zh-CN" sz="800" b="1" baseline="0">
                <a:solidFill>
                  <a:srgbClr val="243444"/>
                </a:solidFill>
                <a:latin typeface="Calibri" pitchFamily="34" charset="0"/>
              </a:rPr>
              <a:t>(ver.1) </a:t>
            </a:r>
          </a:p>
        </p:txBody>
      </p:sp>
      <p:sp>
        <p:nvSpPr>
          <p:cNvPr id="52236" name="Rounded Rectangle 80"/>
          <p:cNvSpPr>
            <a:spLocks noChangeArrowheads="1"/>
          </p:cNvSpPr>
          <p:nvPr/>
        </p:nvSpPr>
        <p:spPr bwMode="auto">
          <a:xfrm>
            <a:off x="2851150" y="3063875"/>
            <a:ext cx="506413" cy="261938"/>
          </a:xfrm>
          <a:prstGeom prst="roundRect">
            <a:avLst>
              <a:gd name="adj" fmla="val 11292"/>
            </a:avLst>
          </a:prstGeom>
          <a:gradFill rotWithShape="1">
            <a:gsLst>
              <a:gs pos="0">
                <a:srgbClr val="001522"/>
              </a:gs>
              <a:gs pos="100000">
                <a:srgbClr val="005082"/>
              </a:gs>
            </a:gsLst>
            <a:lin ang="5400000" scaled="1"/>
          </a:gradFill>
          <a:ln w="9525" algn="ctr">
            <a:noFill/>
            <a:round/>
            <a:headEnd/>
            <a:tailEnd/>
          </a:ln>
        </p:spPr>
        <p:txBody>
          <a:bodyPr wrap="none" anchor="ctr"/>
          <a:lstStyle/>
          <a:p>
            <a:pPr algn="ctr"/>
            <a:r>
              <a:rPr lang="en-US" altLang="zh-CN" sz="1000" baseline="0">
                <a:solidFill>
                  <a:schemeClr val="bg1"/>
                </a:solidFill>
                <a:latin typeface="Calibri" pitchFamily="34" charset="0"/>
              </a:rPr>
              <a:t>FILE</a:t>
            </a:r>
          </a:p>
        </p:txBody>
      </p:sp>
      <p:sp>
        <p:nvSpPr>
          <p:cNvPr id="52237" name="Rounded Rectangle 80"/>
          <p:cNvSpPr>
            <a:spLocks noChangeArrowheads="1"/>
          </p:cNvSpPr>
          <p:nvPr/>
        </p:nvSpPr>
        <p:spPr bwMode="auto">
          <a:xfrm>
            <a:off x="3386138" y="3063875"/>
            <a:ext cx="461962" cy="261938"/>
          </a:xfrm>
          <a:prstGeom prst="roundRect">
            <a:avLst>
              <a:gd name="adj" fmla="val 11292"/>
            </a:avLst>
          </a:prstGeom>
          <a:gradFill rotWithShape="1">
            <a:gsLst>
              <a:gs pos="0">
                <a:srgbClr val="360028"/>
              </a:gs>
              <a:gs pos="100000">
                <a:srgbClr val="740056"/>
              </a:gs>
            </a:gsLst>
            <a:lin ang="5400000" scaled="1"/>
          </a:gradFill>
          <a:ln w="9525" algn="ctr">
            <a:noFill/>
            <a:round/>
            <a:headEnd/>
            <a:tailEnd/>
          </a:ln>
        </p:spPr>
        <p:txBody>
          <a:bodyPr wrap="none" anchor="ctr"/>
          <a:lstStyle/>
          <a:p>
            <a:pPr algn="ctr"/>
            <a:r>
              <a:rPr lang="en-US" altLang="zh-CN" sz="800" baseline="0">
                <a:solidFill>
                  <a:schemeClr val="bg1"/>
                </a:solidFill>
                <a:latin typeface="Calibri" pitchFamily="34" charset="0"/>
              </a:rPr>
              <a:t>METADATA</a:t>
            </a:r>
          </a:p>
        </p:txBody>
      </p:sp>
      <p:grpSp>
        <p:nvGrpSpPr>
          <p:cNvPr id="52238" name="Group 115"/>
          <p:cNvGrpSpPr>
            <a:grpSpLocks/>
          </p:cNvGrpSpPr>
          <p:nvPr/>
        </p:nvGrpSpPr>
        <p:grpSpPr bwMode="auto">
          <a:xfrm>
            <a:off x="990600" y="2320925"/>
            <a:ext cx="520700" cy="838200"/>
            <a:chOff x="2112" y="2580"/>
            <a:chExt cx="298" cy="480"/>
          </a:xfrm>
        </p:grpSpPr>
        <p:sp>
          <p:nvSpPr>
            <p:cNvPr id="52279" name="Oval 98"/>
            <p:cNvSpPr>
              <a:spLocks noChangeArrowheads="1"/>
            </p:cNvSpPr>
            <p:nvPr/>
          </p:nvSpPr>
          <p:spPr bwMode="auto">
            <a:xfrm>
              <a:off x="2112" y="3000"/>
              <a:ext cx="288" cy="60"/>
            </a:xfrm>
            <a:prstGeom prst="ellipse">
              <a:avLst/>
            </a:prstGeom>
            <a:solidFill>
              <a:srgbClr val="EAA8B8"/>
            </a:solidFill>
            <a:ln w="3175">
              <a:solidFill>
                <a:srgbClr val="DD718B"/>
              </a:solidFill>
              <a:round/>
              <a:headEnd/>
              <a:tailEnd/>
            </a:ln>
          </p:spPr>
          <p:txBody>
            <a:bodyPr wrap="none" anchor="ctr"/>
            <a:lstStyle/>
            <a:p>
              <a:endParaRPr lang="zh-CN" altLang="en-US"/>
            </a:p>
          </p:txBody>
        </p:sp>
        <p:sp>
          <p:nvSpPr>
            <p:cNvPr id="52280" name="Rectangle 99"/>
            <p:cNvSpPr>
              <a:spLocks noChangeArrowheads="1"/>
            </p:cNvSpPr>
            <p:nvPr/>
          </p:nvSpPr>
          <p:spPr bwMode="auto">
            <a:xfrm>
              <a:off x="2112" y="2978"/>
              <a:ext cx="288" cy="60"/>
            </a:xfrm>
            <a:prstGeom prst="rect">
              <a:avLst/>
            </a:prstGeom>
            <a:solidFill>
              <a:srgbClr val="EAA8B8"/>
            </a:solidFill>
            <a:ln w="3175">
              <a:noFill/>
              <a:miter lim="800000"/>
              <a:headEnd/>
              <a:tailEnd/>
            </a:ln>
          </p:spPr>
          <p:txBody>
            <a:bodyPr wrap="none" anchor="ctr"/>
            <a:lstStyle/>
            <a:p>
              <a:endParaRPr lang="zh-CN" altLang="en-US"/>
            </a:p>
          </p:txBody>
        </p:sp>
        <p:sp>
          <p:nvSpPr>
            <p:cNvPr id="52281" name="Oval 100"/>
            <p:cNvSpPr>
              <a:spLocks noChangeArrowheads="1"/>
            </p:cNvSpPr>
            <p:nvPr/>
          </p:nvSpPr>
          <p:spPr bwMode="auto">
            <a:xfrm>
              <a:off x="2112" y="2941"/>
              <a:ext cx="288" cy="59"/>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82" name="Oval 101"/>
            <p:cNvSpPr>
              <a:spLocks noChangeArrowheads="1"/>
            </p:cNvSpPr>
            <p:nvPr/>
          </p:nvSpPr>
          <p:spPr bwMode="auto">
            <a:xfrm>
              <a:off x="2112" y="2941"/>
              <a:ext cx="288" cy="59"/>
            </a:xfrm>
            <a:prstGeom prst="ellipse">
              <a:avLst/>
            </a:prstGeom>
            <a:solidFill>
              <a:srgbClr val="EAA8B8"/>
            </a:solidFill>
            <a:ln w="3175">
              <a:solidFill>
                <a:srgbClr val="DD718B"/>
              </a:solidFill>
              <a:round/>
              <a:headEnd/>
              <a:tailEnd/>
            </a:ln>
          </p:spPr>
          <p:txBody>
            <a:bodyPr wrap="none" anchor="ctr"/>
            <a:lstStyle/>
            <a:p>
              <a:endParaRPr lang="zh-CN" altLang="en-US"/>
            </a:p>
          </p:txBody>
        </p:sp>
        <p:sp>
          <p:nvSpPr>
            <p:cNvPr id="52283" name="Rectangle 102"/>
            <p:cNvSpPr>
              <a:spLocks noChangeArrowheads="1"/>
            </p:cNvSpPr>
            <p:nvPr/>
          </p:nvSpPr>
          <p:spPr bwMode="auto">
            <a:xfrm>
              <a:off x="2112" y="2916"/>
              <a:ext cx="288" cy="59"/>
            </a:xfrm>
            <a:prstGeom prst="rect">
              <a:avLst/>
            </a:prstGeom>
            <a:solidFill>
              <a:srgbClr val="EAA8B8"/>
            </a:solidFill>
            <a:ln w="3175">
              <a:noFill/>
              <a:miter lim="800000"/>
              <a:headEnd/>
              <a:tailEnd/>
            </a:ln>
          </p:spPr>
          <p:txBody>
            <a:bodyPr wrap="none" anchor="ctr"/>
            <a:lstStyle/>
            <a:p>
              <a:endParaRPr lang="zh-CN" altLang="en-US"/>
            </a:p>
          </p:txBody>
        </p:sp>
        <p:sp>
          <p:nvSpPr>
            <p:cNvPr id="52284" name="Oval 103"/>
            <p:cNvSpPr>
              <a:spLocks noChangeArrowheads="1"/>
            </p:cNvSpPr>
            <p:nvPr/>
          </p:nvSpPr>
          <p:spPr bwMode="auto">
            <a:xfrm>
              <a:off x="2112" y="2881"/>
              <a:ext cx="288" cy="60"/>
            </a:xfrm>
            <a:prstGeom prst="ellipse">
              <a:avLst/>
            </a:prstGeom>
            <a:solidFill>
              <a:srgbClr val="EAA8B8"/>
            </a:solidFill>
            <a:ln w="3175">
              <a:solidFill>
                <a:srgbClr val="DD718B"/>
              </a:solidFill>
              <a:round/>
              <a:headEnd/>
              <a:tailEnd/>
            </a:ln>
          </p:spPr>
          <p:txBody>
            <a:bodyPr wrap="none" anchor="ctr"/>
            <a:lstStyle/>
            <a:p>
              <a:endParaRPr lang="zh-CN" altLang="en-US"/>
            </a:p>
          </p:txBody>
        </p:sp>
        <p:sp>
          <p:nvSpPr>
            <p:cNvPr id="52285" name="Text Box 104"/>
            <p:cNvSpPr txBox="1">
              <a:spLocks noChangeArrowheads="1"/>
            </p:cNvSpPr>
            <p:nvPr/>
          </p:nvSpPr>
          <p:spPr bwMode="auto">
            <a:xfrm>
              <a:off x="2160" y="2996"/>
              <a:ext cx="248" cy="53"/>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processed</a:t>
              </a:r>
              <a:endParaRPr lang="zh-CN" altLang="en-US" sz="600" baseline="0">
                <a:solidFill>
                  <a:srgbClr val="243444"/>
                </a:solidFill>
                <a:latin typeface="Calibri" pitchFamily="34" charset="0"/>
              </a:endParaRPr>
            </a:p>
          </p:txBody>
        </p:sp>
        <p:sp>
          <p:nvSpPr>
            <p:cNvPr id="52286" name="Text Box 105"/>
            <p:cNvSpPr txBox="1">
              <a:spLocks noChangeArrowheads="1"/>
            </p:cNvSpPr>
            <p:nvPr/>
          </p:nvSpPr>
          <p:spPr bwMode="auto">
            <a:xfrm>
              <a:off x="2157" y="2932"/>
              <a:ext cx="248" cy="53"/>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processed</a:t>
              </a:r>
              <a:endParaRPr lang="zh-CN" altLang="en-US" sz="600" baseline="0">
                <a:solidFill>
                  <a:srgbClr val="243444"/>
                </a:solidFill>
                <a:latin typeface="Calibri" pitchFamily="34" charset="0"/>
              </a:endParaRPr>
            </a:p>
          </p:txBody>
        </p:sp>
        <p:sp>
          <p:nvSpPr>
            <p:cNvPr id="52287" name="Oval 107"/>
            <p:cNvSpPr>
              <a:spLocks noChangeArrowheads="1"/>
            </p:cNvSpPr>
            <p:nvPr/>
          </p:nvSpPr>
          <p:spPr bwMode="auto">
            <a:xfrm>
              <a:off x="2112" y="2878"/>
              <a:ext cx="285" cy="59"/>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88" name="Oval 108"/>
            <p:cNvSpPr>
              <a:spLocks noChangeArrowheads="1"/>
            </p:cNvSpPr>
            <p:nvPr/>
          </p:nvSpPr>
          <p:spPr bwMode="auto">
            <a:xfrm>
              <a:off x="2112" y="2878"/>
              <a:ext cx="285" cy="59"/>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89" name="Rectangle 109"/>
            <p:cNvSpPr>
              <a:spLocks noChangeArrowheads="1"/>
            </p:cNvSpPr>
            <p:nvPr/>
          </p:nvSpPr>
          <p:spPr bwMode="auto">
            <a:xfrm>
              <a:off x="2112" y="2853"/>
              <a:ext cx="285" cy="59"/>
            </a:xfrm>
            <a:prstGeom prst="rect">
              <a:avLst/>
            </a:prstGeom>
            <a:solidFill>
              <a:srgbClr val="D3FEBE"/>
            </a:solidFill>
            <a:ln w="3175">
              <a:noFill/>
              <a:miter lim="800000"/>
              <a:headEnd/>
              <a:tailEnd/>
            </a:ln>
          </p:spPr>
          <p:txBody>
            <a:bodyPr wrap="none" anchor="ctr"/>
            <a:lstStyle/>
            <a:p>
              <a:endParaRPr lang="zh-CN" altLang="en-US"/>
            </a:p>
          </p:txBody>
        </p:sp>
        <p:sp>
          <p:nvSpPr>
            <p:cNvPr id="52290" name="Oval 110"/>
            <p:cNvSpPr>
              <a:spLocks noChangeArrowheads="1"/>
            </p:cNvSpPr>
            <p:nvPr/>
          </p:nvSpPr>
          <p:spPr bwMode="auto">
            <a:xfrm>
              <a:off x="2112" y="2818"/>
              <a:ext cx="285" cy="60"/>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91" name="Text Box 111"/>
            <p:cNvSpPr txBox="1">
              <a:spLocks noChangeArrowheads="1"/>
            </p:cNvSpPr>
            <p:nvPr/>
          </p:nvSpPr>
          <p:spPr bwMode="auto">
            <a:xfrm>
              <a:off x="2158" y="2872"/>
              <a:ext cx="245" cy="53"/>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In process</a:t>
              </a:r>
              <a:endParaRPr lang="zh-CN" altLang="en-US" sz="600" baseline="0">
                <a:solidFill>
                  <a:srgbClr val="243444"/>
                </a:solidFill>
                <a:latin typeface="Calibri" pitchFamily="34" charset="0"/>
              </a:endParaRPr>
            </a:p>
          </p:txBody>
        </p:sp>
        <p:sp>
          <p:nvSpPr>
            <p:cNvPr id="52292" name="Oval 71"/>
            <p:cNvSpPr>
              <a:spLocks noChangeArrowheads="1"/>
            </p:cNvSpPr>
            <p:nvPr/>
          </p:nvSpPr>
          <p:spPr bwMode="auto">
            <a:xfrm>
              <a:off x="2112" y="2818"/>
              <a:ext cx="288" cy="60"/>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93" name="Rectangle 70"/>
            <p:cNvSpPr>
              <a:spLocks noChangeArrowheads="1"/>
            </p:cNvSpPr>
            <p:nvPr/>
          </p:nvSpPr>
          <p:spPr bwMode="auto">
            <a:xfrm>
              <a:off x="2112" y="2796"/>
              <a:ext cx="288" cy="60"/>
            </a:xfrm>
            <a:prstGeom prst="rect">
              <a:avLst/>
            </a:prstGeom>
            <a:solidFill>
              <a:srgbClr val="D3FEBE"/>
            </a:solidFill>
            <a:ln w="3175">
              <a:noFill/>
              <a:miter lim="800000"/>
              <a:headEnd/>
              <a:tailEnd/>
            </a:ln>
          </p:spPr>
          <p:txBody>
            <a:bodyPr wrap="none" anchor="ctr"/>
            <a:lstStyle/>
            <a:p>
              <a:endParaRPr lang="zh-CN" altLang="en-US"/>
            </a:p>
          </p:txBody>
        </p:sp>
        <p:sp>
          <p:nvSpPr>
            <p:cNvPr id="52294" name="Oval 68"/>
            <p:cNvSpPr>
              <a:spLocks noChangeArrowheads="1"/>
            </p:cNvSpPr>
            <p:nvPr/>
          </p:nvSpPr>
          <p:spPr bwMode="auto">
            <a:xfrm>
              <a:off x="2112" y="2759"/>
              <a:ext cx="288" cy="59"/>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95" name="Oval 74"/>
            <p:cNvSpPr>
              <a:spLocks noChangeArrowheads="1"/>
            </p:cNvSpPr>
            <p:nvPr/>
          </p:nvSpPr>
          <p:spPr bwMode="auto">
            <a:xfrm>
              <a:off x="2112" y="2759"/>
              <a:ext cx="288" cy="59"/>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96" name="Rectangle 75"/>
            <p:cNvSpPr>
              <a:spLocks noChangeArrowheads="1"/>
            </p:cNvSpPr>
            <p:nvPr/>
          </p:nvSpPr>
          <p:spPr bwMode="auto">
            <a:xfrm>
              <a:off x="2112" y="2734"/>
              <a:ext cx="288" cy="59"/>
            </a:xfrm>
            <a:prstGeom prst="rect">
              <a:avLst/>
            </a:prstGeom>
            <a:solidFill>
              <a:srgbClr val="D3FEBE"/>
            </a:solidFill>
            <a:ln w="3175">
              <a:noFill/>
              <a:miter lim="800000"/>
              <a:headEnd/>
              <a:tailEnd/>
            </a:ln>
          </p:spPr>
          <p:txBody>
            <a:bodyPr wrap="none" anchor="ctr"/>
            <a:lstStyle/>
            <a:p>
              <a:endParaRPr lang="zh-CN" altLang="en-US"/>
            </a:p>
          </p:txBody>
        </p:sp>
        <p:sp>
          <p:nvSpPr>
            <p:cNvPr id="52297" name="Oval 76"/>
            <p:cNvSpPr>
              <a:spLocks noChangeArrowheads="1"/>
            </p:cNvSpPr>
            <p:nvPr/>
          </p:nvSpPr>
          <p:spPr bwMode="auto">
            <a:xfrm>
              <a:off x="2112" y="2699"/>
              <a:ext cx="288" cy="60"/>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98" name="Text Box 77"/>
            <p:cNvSpPr txBox="1">
              <a:spLocks noChangeArrowheads="1"/>
            </p:cNvSpPr>
            <p:nvPr/>
          </p:nvSpPr>
          <p:spPr bwMode="auto">
            <a:xfrm>
              <a:off x="2158" y="2816"/>
              <a:ext cx="248" cy="53"/>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In process</a:t>
              </a:r>
              <a:endParaRPr lang="zh-CN" altLang="en-US" sz="600" baseline="0">
                <a:solidFill>
                  <a:srgbClr val="243444"/>
                </a:solidFill>
                <a:latin typeface="Calibri" pitchFamily="34" charset="0"/>
              </a:endParaRPr>
            </a:p>
          </p:txBody>
        </p:sp>
        <p:sp>
          <p:nvSpPr>
            <p:cNvPr id="52299" name="Text Box 89"/>
            <p:cNvSpPr txBox="1">
              <a:spLocks noChangeArrowheads="1"/>
            </p:cNvSpPr>
            <p:nvPr/>
          </p:nvSpPr>
          <p:spPr bwMode="auto">
            <a:xfrm>
              <a:off x="2158" y="2753"/>
              <a:ext cx="248" cy="52"/>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In process</a:t>
              </a:r>
              <a:endParaRPr lang="zh-CN" altLang="en-US" sz="600" baseline="0">
                <a:solidFill>
                  <a:srgbClr val="243444"/>
                </a:solidFill>
                <a:latin typeface="Calibri" pitchFamily="34" charset="0"/>
              </a:endParaRPr>
            </a:p>
          </p:txBody>
        </p:sp>
        <p:sp>
          <p:nvSpPr>
            <p:cNvPr id="52300" name="Oval 84"/>
            <p:cNvSpPr>
              <a:spLocks noChangeArrowheads="1"/>
            </p:cNvSpPr>
            <p:nvPr/>
          </p:nvSpPr>
          <p:spPr bwMode="auto">
            <a:xfrm>
              <a:off x="2112" y="2700"/>
              <a:ext cx="288" cy="59"/>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301" name="Rectangle 85"/>
            <p:cNvSpPr>
              <a:spLocks noChangeArrowheads="1"/>
            </p:cNvSpPr>
            <p:nvPr/>
          </p:nvSpPr>
          <p:spPr bwMode="auto">
            <a:xfrm>
              <a:off x="2112" y="2680"/>
              <a:ext cx="288" cy="59"/>
            </a:xfrm>
            <a:prstGeom prst="rect">
              <a:avLst/>
            </a:prstGeom>
            <a:solidFill>
              <a:srgbClr val="FEFBBA"/>
            </a:solidFill>
            <a:ln w="3175">
              <a:solidFill>
                <a:srgbClr val="FEFBBA"/>
              </a:solidFill>
              <a:miter lim="800000"/>
              <a:headEnd/>
              <a:tailEnd/>
            </a:ln>
          </p:spPr>
          <p:txBody>
            <a:bodyPr wrap="none" anchor="ctr"/>
            <a:lstStyle/>
            <a:p>
              <a:endParaRPr lang="zh-CN" altLang="en-US"/>
            </a:p>
          </p:txBody>
        </p:sp>
        <p:sp>
          <p:nvSpPr>
            <p:cNvPr id="52302" name="Oval 86"/>
            <p:cNvSpPr>
              <a:spLocks noChangeArrowheads="1"/>
            </p:cNvSpPr>
            <p:nvPr/>
          </p:nvSpPr>
          <p:spPr bwMode="auto">
            <a:xfrm>
              <a:off x="2112" y="2640"/>
              <a:ext cx="288" cy="60"/>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303" name="Text Box 87"/>
            <p:cNvSpPr txBox="1">
              <a:spLocks noChangeArrowheads="1"/>
            </p:cNvSpPr>
            <p:nvPr/>
          </p:nvSpPr>
          <p:spPr bwMode="auto">
            <a:xfrm>
              <a:off x="2162" y="2697"/>
              <a:ext cx="248" cy="53"/>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New task</a:t>
              </a:r>
              <a:endParaRPr lang="zh-CN" altLang="en-US" sz="600" baseline="0">
                <a:solidFill>
                  <a:srgbClr val="243444"/>
                </a:solidFill>
                <a:latin typeface="Calibri" pitchFamily="34" charset="0"/>
              </a:endParaRPr>
            </a:p>
          </p:txBody>
        </p:sp>
        <p:sp>
          <p:nvSpPr>
            <p:cNvPr id="52304" name="Oval 79"/>
            <p:cNvSpPr>
              <a:spLocks noChangeArrowheads="1"/>
            </p:cNvSpPr>
            <p:nvPr/>
          </p:nvSpPr>
          <p:spPr bwMode="auto">
            <a:xfrm>
              <a:off x="2112" y="2640"/>
              <a:ext cx="288" cy="59"/>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305" name="Rectangle 80"/>
            <p:cNvSpPr>
              <a:spLocks noChangeArrowheads="1"/>
            </p:cNvSpPr>
            <p:nvPr/>
          </p:nvSpPr>
          <p:spPr bwMode="auto">
            <a:xfrm>
              <a:off x="2112" y="2620"/>
              <a:ext cx="288" cy="59"/>
            </a:xfrm>
            <a:prstGeom prst="rect">
              <a:avLst/>
            </a:prstGeom>
            <a:solidFill>
              <a:srgbClr val="FEFBBA"/>
            </a:solidFill>
            <a:ln w="3175">
              <a:solidFill>
                <a:srgbClr val="FEFBBA"/>
              </a:solidFill>
              <a:miter lim="800000"/>
              <a:headEnd/>
              <a:tailEnd/>
            </a:ln>
          </p:spPr>
          <p:txBody>
            <a:bodyPr wrap="none" anchor="ctr"/>
            <a:lstStyle/>
            <a:p>
              <a:endParaRPr lang="zh-CN" altLang="en-US"/>
            </a:p>
          </p:txBody>
        </p:sp>
        <p:sp>
          <p:nvSpPr>
            <p:cNvPr id="52306" name="Oval 81"/>
            <p:cNvSpPr>
              <a:spLocks noChangeArrowheads="1"/>
            </p:cNvSpPr>
            <p:nvPr/>
          </p:nvSpPr>
          <p:spPr bwMode="auto">
            <a:xfrm>
              <a:off x="2112" y="2580"/>
              <a:ext cx="288" cy="60"/>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307" name="Text Box 82"/>
            <p:cNvSpPr txBox="1">
              <a:spLocks noChangeArrowheads="1"/>
            </p:cNvSpPr>
            <p:nvPr/>
          </p:nvSpPr>
          <p:spPr bwMode="auto">
            <a:xfrm>
              <a:off x="2162" y="2635"/>
              <a:ext cx="248" cy="53"/>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New task</a:t>
              </a:r>
              <a:endParaRPr lang="zh-CN" altLang="en-US" sz="600" baseline="0">
                <a:solidFill>
                  <a:srgbClr val="243444"/>
                </a:solidFill>
                <a:latin typeface="Calibri" pitchFamily="34" charset="0"/>
              </a:endParaRPr>
            </a:p>
          </p:txBody>
        </p:sp>
      </p:grpSp>
      <p:sp>
        <p:nvSpPr>
          <p:cNvPr id="52239" name="Line 132"/>
          <p:cNvSpPr>
            <a:spLocks noChangeShapeType="1"/>
          </p:cNvSpPr>
          <p:nvPr/>
        </p:nvSpPr>
        <p:spPr bwMode="auto">
          <a:xfrm>
            <a:off x="990600" y="1597025"/>
            <a:ext cx="228600" cy="685800"/>
          </a:xfrm>
          <a:prstGeom prst="line">
            <a:avLst/>
          </a:prstGeom>
          <a:noFill/>
          <a:ln w="57150">
            <a:solidFill>
              <a:schemeClr val="tx2"/>
            </a:solidFill>
            <a:round/>
            <a:headEnd/>
            <a:tailEnd type="triangle" w="med" len="med"/>
          </a:ln>
        </p:spPr>
        <p:txBody>
          <a:bodyPr/>
          <a:lstStyle/>
          <a:p>
            <a:endParaRPr lang="zh-CN" altLang="en-US"/>
          </a:p>
        </p:txBody>
      </p:sp>
      <p:grpSp>
        <p:nvGrpSpPr>
          <p:cNvPr id="52240" name="Group 163"/>
          <p:cNvGrpSpPr>
            <a:grpSpLocks/>
          </p:cNvGrpSpPr>
          <p:nvPr/>
        </p:nvGrpSpPr>
        <p:grpSpPr bwMode="auto">
          <a:xfrm>
            <a:off x="838200" y="1806575"/>
            <a:ext cx="520700" cy="209550"/>
            <a:chOff x="5225" y="1011"/>
            <a:chExt cx="328" cy="132"/>
          </a:xfrm>
        </p:grpSpPr>
        <p:sp>
          <p:nvSpPr>
            <p:cNvPr id="52274" name="Oval 157"/>
            <p:cNvSpPr>
              <a:spLocks noChangeArrowheads="1"/>
            </p:cNvSpPr>
            <p:nvPr/>
          </p:nvSpPr>
          <p:spPr bwMode="auto">
            <a:xfrm>
              <a:off x="5225" y="1077"/>
              <a:ext cx="317" cy="66"/>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275" name="Oval 159"/>
            <p:cNvSpPr>
              <a:spLocks noChangeArrowheads="1"/>
            </p:cNvSpPr>
            <p:nvPr/>
          </p:nvSpPr>
          <p:spPr bwMode="auto">
            <a:xfrm>
              <a:off x="5225" y="1077"/>
              <a:ext cx="317" cy="65"/>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276" name="Rectangle 160"/>
            <p:cNvSpPr>
              <a:spLocks noChangeArrowheads="1"/>
            </p:cNvSpPr>
            <p:nvPr/>
          </p:nvSpPr>
          <p:spPr bwMode="auto">
            <a:xfrm>
              <a:off x="5225" y="1055"/>
              <a:ext cx="317" cy="65"/>
            </a:xfrm>
            <a:prstGeom prst="rect">
              <a:avLst/>
            </a:prstGeom>
            <a:solidFill>
              <a:srgbClr val="FEFBBA"/>
            </a:solidFill>
            <a:ln w="3175">
              <a:solidFill>
                <a:srgbClr val="FEFBBA"/>
              </a:solidFill>
              <a:miter lim="800000"/>
              <a:headEnd/>
              <a:tailEnd/>
            </a:ln>
          </p:spPr>
          <p:txBody>
            <a:bodyPr wrap="none" anchor="ctr"/>
            <a:lstStyle/>
            <a:p>
              <a:endParaRPr lang="zh-CN" altLang="en-US"/>
            </a:p>
          </p:txBody>
        </p:sp>
        <p:sp>
          <p:nvSpPr>
            <p:cNvPr id="52277" name="Oval 161"/>
            <p:cNvSpPr>
              <a:spLocks noChangeArrowheads="1"/>
            </p:cNvSpPr>
            <p:nvPr/>
          </p:nvSpPr>
          <p:spPr bwMode="auto">
            <a:xfrm>
              <a:off x="5225" y="1011"/>
              <a:ext cx="317" cy="66"/>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278" name="Text Box 162"/>
            <p:cNvSpPr txBox="1">
              <a:spLocks noChangeArrowheads="1"/>
            </p:cNvSpPr>
            <p:nvPr/>
          </p:nvSpPr>
          <p:spPr bwMode="auto">
            <a:xfrm>
              <a:off x="5280" y="1072"/>
              <a:ext cx="273" cy="58"/>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New task</a:t>
              </a:r>
              <a:endParaRPr lang="zh-CN" altLang="en-US" sz="600" baseline="0">
                <a:solidFill>
                  <a:srgbClr val="243444"/>
                </a:solidFill>
                <a:latin typeface="Calibri" pitchFamily="34" charset="0"/>
              </a:endParaRPr>
            </a:p>
          </p:txBody>
        </p:sp>
      </p:grpSp>
      <p:sp>
        <p:nvSpPr>
          <p:cNvPr id="52241" name="Freeform 164"/>
          <p:cNvSpPr>
            <a:spLocks/>
          </p:cNvSpPr>
          <p:nvPr/>
        </p:nvSpPr>
        <p:spPr bwMode="auto">
          <a:xfrm>
            <a:off x="685800" y="2778125"/>
            <a:ext cx="304800" cy="914400"/>
          </a:xfrm>
          <a:custGeom>
            <a:avLst/>
            <a:gdLst>
              <a:gd name="T0" fmla="*/ 0 w 288"/>
              <a:gd name="T1" fmla="*/ 2147483647 h 742"/>
              <a:gd name="T2" fmla="*/ 2147483647 w 288"/>
              <a:gd name="T3" fmla="*/ 2147483647 h 742"/>
              <a:gd name="T4" fmla="*/ 2147483647 w 288"/>
              <a:gd name="T5" fmla="*/ 0 h 742"/>
              <a:gd name="T6" fmla="*/ 0 60000 65536"/>
              <a:gd name="T7" fmla="*/ 0 60000 65536"/>
              <a:gd name="T8" fmla="*/ 0 60000 65536"/>
              <a:gd name="T9" fmla="*/ 0 w 288"/>
              <a:gd name="T10" fmla="*/ 0 h 742"/>
              <a:gd name="T11" fmla="*/ 288 w 288"/>
              <a:gd name="T12" fmla="*/ 742 h 742"/>
            </a:gdLst>
            <a:ahLst/>
            <a:cxnLst>
              <a:cxn ang="T6">
                <a:pos x="T0" y="T1"/>
              </a:cxn>
              <a:cxn ang="T7">
                <a:pos x="T2" y="T3"/>
              </a:cxn>
              <a:cxn ang="T8">
                <a:pos x="T4" y="T5"/>
              </a:cxn>
            </a:cxnLst>
            <a:rect l="T9" t="T10" r="T11" b="T12"/>
            <a:pathLst>
              <a:path w="288" h="742">
                <a:moveTo>
                  <a:pt x="0" y="742"/>
                </a:moveTo>
                <a:lnTo>
                  <a:pt x="5" y="2"/>
                </a:lnTo>
                <a:lnTo>
                  <a:pt x="288" y="0"/>
                </a:lnTo>
              </a:path>
            </a:pathLst>
          </a:custGeom>
          <a:noFill/>
          <a:ln w="57150" cmpd="sng">
            <a:solidFill>
              <a:schemeClr val="tx2"/>
            </a:solidFill>
            <a:round/>
            <a:headEnd type="none" w="med" len="med"/>
            <a:tailEnd type="triangle" w="med" len="med"/>
          </a:ln>
        </p:spPr>
        <p:txBody>
          <a:bodyPr/>
          <a:lstStyle/>
          <a:p>
            <a:endParaRPr lang="zh-CN" altLang="en-US"/>
          </a:p>
        </p:txBody>
      </p:sp>
      <p:grpSp>
        <p:nvGrpSpPr>
          <p:cNvPr id="52242" name="Group 171"/>
          <p:cNvGrpSpPr>
            <a:grpSpLocks/>
          </p:cNvGrpSpPr>
          <p:nvPr/>
        </p:nvGrpSpPr>
        <p:grpSpPr bwMode="auto">
          <a:xfrm>
            <a:off x="430213" y="3082925"/>
            <a:ext cx="514350" cy="207963"/>
            <a:chOff x="4125" y="2613"/>
            <a:chExt cx="324" cy="131"/>
          </a:xfrm>
        </p:grpSpPr>
        <p:sp>
          <p:nvSpPr>
            <p:cNvPr id="52268" name="Oval 165"/>
            <p:cNvSpPr>
              <a:spLocks noChangeArrowheads="1"/>
            </p:cNvSpPr>
            <p:nvPr/>
          </p:nvSpPr>
          <p:spPr bwMode="auto">
            <a:xfrm>
              <a:off x="4125" y="2678"/>
              <a:ext cx="314" cy="66"/>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69" name="Oval 166"/>
            <p:cNvSpPr>
              <a:spLocks noChangeArrowheads="1"/>
            </p:cNvSpPr>
            <p:nvPr/>
          </p:nvSpPr>
          <p:spPr bwMode="auto">
            <a:xfrm>
              <a:off x="4125" y="2678"/>
              <a:ext cx="317" cy="66"/>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70" name="Rectangle 167"/>
            <p:cNvSpPr>
              <a:spLocks noChangeArrowheads="1"/>
            </p:cNvSpPr>
            <p:nvPr/>
          </p:nvSpPr>
          <p:spPr bwMode="auto">
            <a:xfrm>
              <a:off x="4125" y="2654"/>
              <a:ext cx="317" cy="66"/>
            </a:xfrm>
            <a:prstGeom prst="rect">
              <a:avLst/>
            </a:prstGeom>
            <a:solidFill>
              <a:srgbClr val="D3FEBE"/>
            </a:solidFill>
            <a:ln w="3175">
              <a:noFill/>
              <a:miter lim="800000"/>
              <a:headEnd/>
              <a:tailEnd/>
            </a:ln>
          </p:spPr>
          <p:txBody>
            <a:bodyPr wrap="none" anchor="ctr"/>
            <a:lstStyle/>
            <a:p>
              <a:endParaRPr lang="zh-CN" altLang="en-US"/>
            </a:p>
          </p:txBody>
        </p:sp>
        <p:sp>
          <p:nvSpPr>
            <p:cNvPr id="52271" name="Oval 168"/>
            <p:cNvSpPr>
              <a:spLocks noChangeArrowheads="1"/>
            </p:cNvSpPr>
            <p:nvPr/>
          </p:nvSpPr>
          <p:spPr bwMode="auto">
            <a:xfrm>
              <a:off x="4125" y="2613"/>
              <a:ext cx="317" cy="65"/>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72" name="Oval 169"/>
            <p:cNvSpPr>
              <a:spLocks noChangeArrowheads="1"/>
            </p:cNvSpPr>
            <p:nvPr/>
          </p:nvSpPr>
          <p:spPr bwMode="auto">
            <a:xfrm>
              <a:off x="4125" y="2613"/>
              <a:ext cx="317" cy="65"/>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73" name="Text Box 170"/>
            <p:cNvSpPr txBox="1">
              <a:spLocks noChangeArrowheads="1"/>
            </p:cNvSpPr>
            <p:nvPr/>
          </p:nvSpPr>
          <p:spPr bwMode="auto">
            <a:xfrm>
              <a:off x="4176" y="2676"/>
              <a:ext cx="273" cy="58"/>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In process</a:t>
              </a:r>
              <a:endParaRPr lang="zh-CN" altLang="en-US" sz="600" baseline="0">
                <a:solidFill>
                  <a:srgbClr val="243444"/>
                </a:solidFill>
                <a:latin typeface="Calibri" pitchFamily="34" charset="0"/>
              </a:endParaRPr>
            </a:p>
          </p:txBody>
        </p:sp>
      </p:grpSp>
      <p:sp>
        <p:nvSpPr>
          <p:cNvPr id="52243" name="Line 180"/>
          <p:cNvSpPr>
            <a:spLocks noChangeShapeType="1"/>
          </p:cNvSpPr>
          <p:nvPr/>
        </p:nvSpPr>
        <p:spPr bwMode="auto">
          <a:xfrm>
            <a:off x="1219200" y="3192463"/>
            <a:ext cx="0" cy="533400"/>
          </a:xfrm>
          <a:prstGeom prst="line">
            <a:avLst/>
          </a:prstGeom>
          <a:noFill/>
          <a:ln w="57150">
            <a:solidFill>
              <a:schemeClr val="tx2"/>
            </a:solidFill>
            <a:round/>
            <a:headEnd type="triangle" w="med" len="med"/>
            <a:tailEnd/>
          </a:ln>
        </p:spPr>
        <p:txBody>
          <a:bodyPr/>
          <a:lstStyle/>
          <a:p>
            <a:endParaRPr lang="zh-CN" altLang="en-US"/>
          </a:p>
        </p:txBody>
      </p:sp>
      <p:grpSp>
        <p:nvGrpSpPr>
          <p:cNvPr id="52244" name="Group 187"/>
          <p:cNvGrpSpPr>
            <a:grpSpLocks/>
          </p:cNvGrpSpPr>
          <p:nvPr/>
        </p:nvGrpSpPr>
        <p:grpSpPr bwMode="auto">
          <a:xfrm>
            <a:off x="957263" y="3435350"/>
            <a:ext cx="511175" cy="207963"/>
            <a:chOff x="3886" y="2668"/>
            <a:chExt cx="322" cy="131"/>
          </a:xfrm>
        </p:grpSpPr>
        <p:sp>
          <p:nvSpPr>
            <p:cNvPr id="52263" name="Oval 182"/>
            <p:cNvSpPr>
              <a:spLocks noChangeArrowheads="1"/>
            </p:cNvSpPr>
            <p:nvPr/>
          </p:nvSpPr>
          <p:spPr bwMode="auto">
            <a:xfrm>
              <a:off x="3886" y="2734"/>
              <a:ext cx="317" cy="65"/>
            </a:xfrm>
            <a:prstGeom prst="ellipse">
              <a:avLst/>
            </a:prstGeom>
            <a:solidFill>
              <a:srgbClr val="D3FEBE"/>
            </a:solidFill>
            <a:ln w="3175">
              <a:solidFill>
                <a:srgbClr val="B9D993"/>
              </a:solidFill>
              <a:round/>
              <a:headEnd/>
              <a:tailEnd/>
            </a:ln>
          </p:spPr>
          <p:txBody>
            <a:bodyPr wrap="none" anchor="ctr"/>
            <a:lstStyle/>
            <a:p>
              <a:endParaRPr lang="zh-CN" altLang="en-US"/>
            </a:p>
          </p:txBody>
        </p:sp>
        <p:sp>
          <p:nvSpPr>
            <p:cNvPr id="52264" name="Oval 183"/>
            <p:cNvSpPr>
              <a:spLocks noChangeArrowheads="1"/>
            </p:cNvSpPr>
            <p:nvPr/>
          </p:nvSpPr>
          <p:spPr bwMode="auto">
            <a:xfrm>
              <a:off x="3886" y="2734"/>
              <a:ext cx="317" cy="65"/>
            </a:xfrm>
            <a:prstGeom prst="ellipse">
              <a:avLst/>
            </a:prstGeom>
            <a:solidFill>
              <a:srgbClr val="EAA8B8"/>
            </a:solidFill>
            <a:ln w="3175">
              <a:solidFill>
                <a:srgbClr val="DD718B"/>
              </a:solidFill>
              <a:round/>
              <a:headEnd/>
              <a:tailEnd/>
            </a:ln>
          </p:spPr>
          <p:txBody>
            <a:bodyPr wrap="none" anchor="ctr"/>
            <a:lstStyle/>
            <a:p>
              <a:endParaRPr lang="zh-CN" altLang="en-US"/>
            </a:p>
          </p:txBody>
        </p:sp>
        <p:sp>
          <p:nvSpPr>
            <p:cNvPr id="52265" name="Rectangle 184"/>
            <p:cNvSpPr>
              <a:spLocks noChangeArrowheads="1"/>
            </p:cNvSpPr>
            <p:nvPr/>
          </p:nvSpPr>
          <p:spPr bwMode="auto">
            <a:xfrm>
              <a:off x="3886" y="2707"/>
              <a:ext cx="317" cy="65"/>
            </a:xfrm>
            <a:prstGeom prst="rect">
              <a:avLst/>
            </a:prstGeom>
            <a:solidFill>
              <a:srgbClr val="EAA8B8"/>
            </a:solidFill>
            <a:ln w="3175">
              <a:noFill/>
              <a:miter lim="800000"/>
              <a:headEnd/>
              <a:tailEnd/>
            </a:ln>
          </p:spPr>
          <p:txBody>
            <a:bodyPr wrap="none" anchor="ctr"/>
            <a:lstStyle/>
            <a:p>
              <a:endParaRPr lang="zh-CN" altLang="en-US"/>
            </a:p>
          </p:txBody>
        </p:sp>
        <p:sp>
          <p:nvSpPr>
            <p:cNvPr id="52266" name="Oval 185"/>
            <p:cNvSpPr>
              <a:spLocks noChangeArrowheads="1"/>
            </p:cNvSpPr>
            <p:nvPr/>
          </p:nvSpPr>
          <p:spPr bwMode="auto">
            <a:xfrm>
              <a:off x="3886" y="2668"/>
              <a:ext cx="317" cy="66"/>
            </a:xfrm>
            <a:prstGeom prst="ellipse">
              <a:avLst/>
            </a:prstGeom>
            <a:solidFill>
              <a:srgbClr val="EAA8B8"/>
            </a:solidFill>
            <a:ln w="3175">
              <a:solidFill>
                <a:srgbClr val="DD718B"/>
              </a:solidFill>
              <a:round/>
              <a:headEnd/>
              <a:tailEnd/>
            </a:ln>
          </p:spPr>
          <p:txBody>
            <a:bodyPr wrap="none" anchor="ctr"/>
            <a:lstStyle/>
            <a:p>
              <a:endParaRPr lang="zh-CN" altLang="en-US"/>
            </a:p>
          </p:txBody>
        </p:sp>
        <p:sp>
          <p:nvSpPr>
            <p:cNvPr id="52267" name="Text Box 186"/>
            <p:cNvSpPr txBox="1">
              <a:spLocks noChangeArrowheads="1"/>
            </p:cNvSpPr>
            <p:nvPr/>
          </p:nvSpPr>
          <p:spPr bwMode="auto">
            <a:xfrm>
              <a:off x="3936" y="2724"/>
              <a:ext cx="272" cy="59"/>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processed</a:t>
              </a:r>
              <a:endParaRPr lang="zh-CN" altLang="en-US" sz="600" baseline="0">
                <a:solidFill>
                  <a:srgbClr val="243444"/>
                </a:solidFill>
                <a:latin typeface="Calibri" pitchFamily="34" charset="0"/>
              </a:endParaRPr>
            </a:p>
          </p:txBody>
        </p:sp>
      </p:grpSp>
      <p:sp>
        <p:nvSpPr>
          <p:cNvPr id="52245" name="Freeform 194"/>
          <p:cNvSpPr>
            <a:spLocks/>
          </p:cNvSpPr>
          <p:nvPr/>
        </p:nvSpPr>
        <p:spPr bwMode="auto">
          <a:xfrm flipH="1">
            <a:off x="1524000" y="2497138"/>
            <a:ext cx="173038" cy="1195387"/>
          </a:xfrm>
          <a:custGeom>
            <a:avLst/>
            <a:gdLst>
              <a:gd name="T0" fmla="*/ 0 w 288"/>
              <a:gd name="T1" fmla="*/ 2147483647 h 742"/>
              <a:gd name="T2" fmla="*/ 1084420575 w 288"/>
              <a:gd name="T3" fmla="*/ 2147483647 h 742"/>
              <a:gd name="T4" fmla="*/ 2147483647 w 288"/>
              <a:gd name="T5" fmla="*/ 0 h 742"/>
              <a:gd name="T6" fmla="*/ 0 60000 65536"/>
              <a:gd name="T7" fmla="*/ 0 60000 65536"/>
              <a:gd name="T8" fmla="*/ 0 60000 65536"/>
              <a:gd name="T9" fmla="*/ 0 w 288"/>
              <a:gd name="T10" fmla="*/ 0 h 742"/>
              <a:gd name="T11" fmla="*/ 288 w 288"/>
              <a:gd name="T12" fmla="*/ 742 h 742"/>
            </a:gdLst>
            <a:ahLst/>
            <a:cxnLst>
              <a:cxn ang="T6">
                <a:pos x="T0" y="T1"/>
              </a:cxn>
              <a:cxn ang="T7">
                <a:pos x="T2" y="T3"/>
              </a:cxn>
              <a:cxn ang="T8">
                <a:pos x="T4" y="T5"/>
              </a:cxn>
            </a:cxnLst>
            <a:rect l="T9" t="T10" r="T11" b="T12"/>
            <a:pathLst>
              <a:path w="288" h="742">
                <a:moveTo>
                  <a:pt x="0" y="742"/>
                </a:moveTo>
                <a:lnTo>
                  <a:pt x="5" y="2"/>
                </a:lnTo>
                <a:lnTo>
                  <a:pt x="288" y="0"/>
                </a:lnTo>
              </a:path>
            </a:pathLst>
          </a:custGeom>
          <a:noFill/>
          <a:ln w="57150" cmpd="sng">
            <a:solidFill>
              <a:schemeClr val="tx2"/>
            </a:solidFill>
            <a:round/>
            <a:headEnd type="triangle" w="med" len="med"/>
            <a:tailEnd type="none" w="med" len="med"/>
          </a:ln>
        </p:spPr>
        <p:txBody>
          <a:bodyPr/>
          <a:lstStyle/>
          <a:p>
            <a:endParaRPr lang="zh-CN" altLang="en-US"/>
          </a:p>
        </p:txBody>
      </p:sp>
      <p:grpSp>
        <p:nvGrpSpPr>
          <p:cNvPr id="52246" name="Group 188"/>
          <p:cNvGrpSpPr>
            <a:grpSpLocks/>
          </p:cNvGrpSpPr>
          <p:nvPr/>
        </p:nvGrpSpPr>
        <p:grpSpPr bwMode="auto">
          <a:xfrm>
            <a:off x="1428750" y="3235325"/>
            <a:ext cx="520700" cy="209550"/>
            <a:chOff x="5225" y="1011"/>
            <a:chExt cx="328" cy="132"/>
          </a:xfrm>
        </p:grpSpPr>
        <p:sp>
          <p:nvSpPr>
            <p:cNvPr id="52258" name="Oval 189"/>
            <p:cNvSpPr>
              <a:spLocks noChangeArrowheads="1"/>
            </p:cNvSpPr>
            <p:nvPr/>
          </p:nvSpPr>
          <p:spPr bwMode="auto">
            <a:xfrm>
              <a:off x="5225" y="1077"/>
              <a:ext cx="317" cy="66"/>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259" name="Oval 190"/>
            <p:cNvSpPr>
              <a:spLocks noChangeArrowheads="1"/>
            </p:cNvSpPr>
            <p:nvPr/>
          </p:nvSpPr>
          <p:spPr bwMode="auto">
            <a:xfrm>
              <a:off x="5225" y="1077"/>
              <a:ext cx="317" cy="65"/>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260" name="Rectangle 191"/>
            <p:cNvSpPr>
              <a:spLocks noChangeArrowheads="1"/>
            </p:cNvSpPr>
            <p:nvPr/>
          </p:nvSpPr>
          <p:spPr bwMode="auto">
            <a:xfrm>
              <a:off x="5225" y="1055"/>
              <a:ext cx="317" cy="65"/>
            </a:xfrm>
            <a:prstGeom prst="rect">
              <a:avLst/>
            </a:prstGeom>
            <a:solidFill>
              <a:srgbClr val="FEFBBA"/>
            </a:solidFill>
            <a:ln w="3175">
              <a:solidFill>
                <a:srgbClr val="FEFBBA"/>
              </a:solidFill>
              <a:miter lim="800000"/>
              <a:headEnd/>
              <a:tailEnd/>
            </a:ln>
          </p:spPr>
          <p:txBody>
            <a:bodyPr wrap="none" anchor="ctr"/>
            <a:lstStyle/>
            <a:p>
              <a:endParaRPr lang="zh-CN" altLang="en-US"/>
            </a:p>
          </p:txBody>
        </p:sp>
        <p:sp>
          <p:nvSpPr>
            <p:cNvPr id="52261" name="Oval 192"/>
            <p:cNvSpPr>
              <a:spLocks noChangeArrowheads="1"/>
            </p:cNvSpPr>
            <p:nvPr/>
          </p:nvSpPr>
          <p:spPr bwMode="auto">
            <a:xfrm>
              <a:off x="5225" y="1011"/>
              <a:ext cx="317" cy="66"/>
            </a:xfrm>
            <a:prstGeom prst="ellipse">
              <a:avLst/>
            </a:prstGeom>
            <a:solidFill>
              <a:srgbClr val="FEFBBA"/>
            </a:solidFill>
            <a:ln w="3175">
              <a:solidFill>
                <a:srgbClr val="FCF118"/>
              </a:solidFill>
              <a:round/>
              <a:headEnd/>
              <a:tailEnd/>
            </a:ln>
          </p:spPr>
          <p:txBody>
            <a:bodyPr wrap="none" anchor="ctr"/>
            <a:lstStyle/>
            <a:p>
              <a:endParaRPr lang="zh-CN" altLang="en-US"/>
            </a:p>
          </p:txBody>
        </p:sp>
        <p:sp>
          <p:nvSpPr>
            <p:cNvPr id="52262" name="Text Box 193"/>
            <p:cNvSpPr txBox="1">
              <a:spLocks noChangeArrowheads="1"/>
            </p:cNvSpPr>
            <p:nvPr/>
          </p:nvSpPr>
          <p:spPr bwMode="auto">
            <a:xfrm>
              <a:off x="5280" y="1072"/>
              <a:ext cx="273" cy="58"/>
            </a:xfrm>
            <a:prstGeom prst="rect">
              <a:avLst/>
            </a:prstGeom>
            <a:noFill/>
            <a:ln w="9525">
              <a:noFill/>
              <a:miter lim="800000"/>
              <a:headEnd/>
              <a:tailEnd/>
            </a:ln>
          </p:spPr>
          <p:txBody>
            <a:bodyPr lIns="0" tIns="0" rIns="0" bIns="0">
              <a:spAutoFit/>
            </a:bodyPr>
            <a:lstStyle/>
            <a:p>
              <a:pPr>
                <a:spcBef>
                  <a:spcPct val="50000"/>
                </a:spcBef>
              </a:pPr>
              <a:r>
                <a:rPr lang="en-US" altLang="zh-CN" sz="600" baseline="0">
                  <a:solidFill>
                    <a:srgbClr val="243444"/>
                  </a:solidFill>
                  <a:latin typeface="Calibri" pitchFamily="34" charset="0"/>
                </a:rPr>
                <a:t>New task</a:t>
              </a:r>
              <a:endParaRPr lang="zh-CN" altLang="en-US" sz="600" baseline="0">
                <a:solidFill>
                  <a:srgbClr val="243444"/>
                </a:solidFill>
                <a:latin typeface="Calibri" pitchFamily="34" charset="0"/>
              </a:endParaRPr>
            </a:p>
          </p:txBody>
        </p:sp>
      </p:grpSp>
      <p:sp>
        <p:nvSpPr>
          <p:cNvPr id="52247" name="Line 258"/>
          <p:cNvSpPr>
            <a:spLocks noChangeShapeType="1"/>
          </p:cNvSpPr>
          <p:nvPr/>
        </p:nvSpPr>
        <p:spPr bwMode="auto">
          <a:xfrm>
            <a:off x="1981200" y="1406525"/>
            <a:ext cx="762000" cy="457200"/>
          </a:xfrm>
          <a:custGeom>
            <a:avLst/>
            <a:gdLst>
              <a:gd name="T0" fmla="*/ 0 w 624"/>
              <a:gd name="T1" fmla="*/ 2147483647 h 387"/>
              <a:gd name="T2" fmla="*/ 2147483647 w 624"/>
              <a:gd name="T3" fmla="*/ 0 h 387"/>
              <a:gd name="T4" fmla="*/ 2147483647 w 624"/>
              <a:gd name="T5" fmla="*/ 2147483647 h 387"/>
              <a:gd name="T6" fmla="*/ 0 60000 65536"/>
              <a:gd name="T7" fmla="*/ 0 60000 65536"/>
              <a:gd name="T8" fmla="*/ 0 60000 65536"/>
              <a:gd name="T9" fmla="*/ 0 w 624"/>
              <a:gd name="T10" fmla="*/ 0 h 387"/>
              <a:gd name="T11" fmla="*/ 624 w 624"/>
              <a:gd name="T12" fmla="*/ 387 h 387"/>
            </a:gdLst>
            <a:ahLst/>
            <a:cxnLst>
              <a:cxn ang="T6">
                <a:pos x="T0" y="T1"/>
              </a:cxn>
              <a:cxn ang="T7">
                <a:pos x="T2" y="T3"/>
              </a:cxn>
              <a:cxn ang="T8">
                <a:pos x="T4" y="T5"/>
              </a:cxn>
            </a:cxnLst>
            <a:rect l="T9" t="T10" r="T11" b="T12"/>
            <a:pathLst>
              <a:path w="624" h="387">
                <a:moveTo>
                  <a:pt x="0" y="3"/>
                </a:moveTo>
                <a:lnTo>
                  <a:pt x="623" y="0"/>
                </a:lnTo>
                <a:lnTo>
                  <a:pt x="624" y="387"/>
                </a:lnTo>
              </a:path>
            </a:pathLst>
          </a:custGeom>
          <a:noFill/>
          <a:ln w="38100" cmpd="sng">
            <a:solidFill>
              <a:srgbClr val="8C0101"/>
            </a:solidFill>
            <a:round/>
            <a:headEnd type="none" w="med" len="med"/>
            <a:tailEnd type="arrow" w="med" len="med"/>
          </a:ln>
        </p:spPr>
        <p:txBody>
          <a:bodyPr/>
          <a:lstStyle/>
          <a:p>
            <a:endParaRPr lang="zh-CN" altLang="en-US"/>
          </a:p>
        </p:txBody>
      </p:sp>
      <p:sp>
        <p:nvSpPr>
          <p:cNvPr id="52248" name="Line 258"/>
          <p:cNvSpPr>
            <a:spLocks noChangeShapeType="1"/>
          </p:cNvSpPr>
          <p:nvPr/>
        </p:nvSpPr>
        <p:spPr bwMode="auto">
          <a:xfrm flipV="1">
            <a:off x="1981200" y="2549525"/>
            <a:ext cx="381000" cy="1371600"/>
          </a:xfrm>
          <a:custGeom>
            <a:avLst/>
            <a:gdLst>
              <a:gd name="T0" fmla="*/ 0 w 624"/>
              <a:gd name="T1" fmla="*/ 2147483647 h 387"/>
              <a:gd name="T2" fmla="*/ 2147483647 w 624"/>
              <a:gd name="T3" fmla="*/ 0 h 387"/>
              <a:gd name="T4" fmla="*/ 2147483647 w 624"/>
              <a:gd name="T5" fmla="*/ 2147483647 h 387"/>
              <a:gd name="T6" fmla="*/ 0 60000 65536"/>
              <a:gd name="T7" fmla="*/ 0 60000 65536"/>
              <a:gd name="T8" fmla="*/ 0 60000 65536"/>
              <a:gd name="T9" fmla="*/ 0 w 624"/>
              <a:gd name="T10" fmla="*/ 0 h 387"/>
              <a:gd name="T11" fmla="*/ 624 w 624"/>
              <a:gd name="T12" fmla="*/ 387 h 387"/>
            </a:gdLst>
            <a:ahLst/>
            <a:cxnLst>
              <a:cxn ang="T6">
                <a:pos x="T0" y="T1"/>
              </a:cxn>
              <a:cxn ang="T7">
                <a:pos x="T2" y="T3"/>
              </a:cxn>
              <a:cxn ang="T8">
                <a:pos x="T4" y="T5"/>
              </a:cxn>
            </a:cxnLst>
            <a:rect l="T9" t="T10" r="T11" b="T12"/>
            <a:pathLst>
              <a:path w="624" h="387">
                <a:moveTo>
                  <a:pt x="0" y="3"/>
                </a:moveTo>
                <a:lnTo>
                  <a:pt x="623" y="0"/>
                </a:lnTo>
                <a:lnTo>
                  <a:pt x="624" y="387"/>
                </a:lnTo>
              </a:path>
            </a:pathLst>
          </a:custGeom>
          <a:noFill/>
          <a:ln w="38100" cmpd="sng">
            <a:solidFill>
              <a:srgbClr val="8C0101"/>
            </a:solidFill>
            <a:round/>
            <a:headEnd type="none" w="med" len="med"/>
            <a:tailEnd type="arrow" w="med" len="med"/>
          </a:ln>
        </p:spPr>
        <p:txBody>
          <a:bodyPr/>
          <a:lstStyle/>
          <a:p>
            <a:endParaRPr lang="zh-CN" altLang="en-US"/>
          </a:p>
        </p:txBody>
      </p:sp>
      <p:sp>
        <p:nvSpPr>
          <p:cNvPr id="52249" name="Text Box 164"/>
          <p:cNvSpPr txBox="1">
            <a:spLocks noChangeArrowheads="1"/>
          </p:cNvSpPr>
          <p:nvPr/>
        </p:nvSpPr>
        <p:spPr bwMode="auto">
          <a:xfrm>
            <a:off x="1690688" y="3044825"/>
            <a:ext cx="257175" cy="244475"/>
          </a:xfrm>
          <a:prstGeom prst="rect">
            <a:avLst/>
          </a:prstGeom>
          <a:noFill/>
          <a:ln w="9525" algn="ctr">
            <a:noFill/>
            <a:miter lim="800000"/>
            <a:headEnd/>
            <a:tailEnd/>
          </a:ln>
        </p:spPr>
        <p:txBody>
          <a:bodyPr wrap="none" lIns="91409" tIns="45705" rIns="91409" bIns="45705">
            <a:spAutoFit/>
          </a:bodyPr>
          <a:lstStyle/>
          <a:p>
            <a:pPr algn="ctr"/>
            <a:r>
              <a:rPr lang="en-US" altLang="zh-CN" sz="1000" b="1" baseline="0">
                <a:solidFill>
                  <a:srgbClr val="8C0101"/>
                </a:solidFill>
                <a:latin typeface="Helvetica World" pitchFamily="34" charset="0"/>
              </a:rPr>
              <a:t>3</a:t>
            </a:r>
          </a:p>
        </p:txBody>
      </p:sp>
      <p:sp>
        <p:nvSpPr>
          <p:cNvPr id="52250" name="Text Box 164"/>
          <p:cNvSpPr txBox="1">
            <a:spLocks noChangeArrowheads="1"/>
          </p:cNvSpPr>
          <p:nvPr/>
        </p:nvSpPr>
        <p:spPr bwMode="auto">
          <a:xfrm>
            <a:off x="2362200" y="2568575"/>
            <a:ext cx="257175" cy="244475"/>
          </a:xfrm>
          <a:prstGeom prst="rect">
            <a:avLst/>
          </a:prstGeom>
          <a:noFill/>
          <a:ln w="9525" algn="ctr">
            <a:noFill/>
            <a:miter lim="800000"/>
            <a:headEnd/>
            <a:tailEnd/>
          </a:ln>
        </p:spPr>
        <p:txBody>
          <a:bodyPr wrap="none" lIns="91409" tIns="45705" rIns="91409" bIns="45705">
            <a:spAutoFit/>
          </a:bodyPr>
          <a:lstStyle/>
          <a:p>
            <a:pPr algn="ctr"/>
            <a:r>
              <a:rPr lang="en-US" altLang="zh-CN" sz="1000" b="1" baseline="0">
                <a:solidFill>
                  <a:srgbClr val="8C0101"/>
                </a:solidFill>
                <a:latin typeface="Helvetica World" pitchFamily="34" charset="0"/>
              </a:rPr>
              <a:t>4</a:t>
            </a:r>
          </a:p>
        </p:txBody>
      </p:sp>
      <p:sp>
        <p:nvSpPr>
          <p:cNvPr id="52251" name="Text Box 164"/>
          <p:cNvSpPr txBox="1">
            <a:spLocks noChangeArrowheads="1"/>
          </p:cNvSpPr>
          <p:nvPr/>
        </p:nvSpPr>
        <p:spPr bwMode="auto">
          <a:xfrm>
            <a:off x="414338" y="2854325"/>
            <a:ext cx="257175" cy="244475"/>
          </a:xfrm>
          <a:prstGeom prst="rect">
            <a:avLst/>
          </a:prstGeom>
          <a:noFill/>
          <a:ln w="9525" algn="ctr">
            <a:noFill/>
            <a:miter lim="800000"/>
            <a:headEnd/>
            <a:tailEnd/>
          </a:ln>
        </p:spPr>
        <p:txBody>
          <a:bodyPr wrap="none" lIns="91409" tIns="45705" rIns="91409" bIns="45705">
            <a:spAutoFit/>
          </a:bodyPr>
          <a:lstStyle/>
          <a:p>
            <a:pPr algn="ctr"/>
            <a:r>
              <a:rPr lang="en-US" altLang="zh-CN" sz="1000" b="1" baseline="0">
                <a:solidFill>
                  <a:srgbClr val="8C0101"/>
                </a:solidFill>
                <a:latin typeface="Helvetica World" pitchFamily="34" charset="0"/>
              </a:rPr>
              <a:t>5</a:t>
            </a:r>
          </a:p>
        </p:txBody>
      </p:sp>
      <p:sp>
        <p:nvSpPr>
          <p:cNvPr id="52252" name="Text Box 164"/>
          <p:cNvSpPr txBox="1">
            <a:spLocks noChangeArrowheads="1"/>
          </p:cNvSpPr>
          <p:nvPr/>
        </p:nvSpPr>
        <p:spPr bwMode="auto">
          <a:xfrm>
            <a:off x="919163" y="3225800"/>
            <a:ext cx="257175" cy="244475"/>
          </a:xfrm>
          <a:prstGeom prst="rect">
            <a:avLst/>
          </a:prstGeom>
          <a:noFill/>
          <a:ln w="9525" algn="ctr">
            <a:noFill/>
            <a:miter lim="800000"/>
            <a:headEnd/>
            <a:tailEnd/>
          </a:ln>
        </p:spPr>
        <p:txBody>
          <a:bodyPr wrap="none" lIns="91409" tIns="45705" rIns="91409" bIns="45705">
            <a:spAutoFit/>
          </a:bodyPr>
          <a:lstStyle/>
          <a:p>
            <a:pPr algn="ctr"/>
            <a:r>
              <a:rPr lang="en-US" altLang="zh-CN" sz="1000" b="1" baseline="0">
                <a:solidFill>
                  <a:srgbClr val="8C0101"/>
                </a:solidFill>
                <a:latin typeface="Helvetica World" pitchFamily="34" charset="0"/>
              </a:rPr>
              <a:t>6</a:t>
            </a:r>
          </a:p>
        </p:txBody>
      </p:sp>
      <p:grpSp>
        <p:nvGrpSpPr>
          <p:cNvPr id="52253" name="Group 213"/>
          <p:cNvGrpSpPr>
            <a:grpSpLocks/>
          </p:cNvGrpSpPr>
          <p:nvPr/>
        </p:nvGrpSpPr>
        <p:grpSpPr bwMode="auto">
          <a:xfrm>
            <a:off x="571500" y="3711575"/>
            <a:ext cx="1257300" cy="307975"/>
            <a:chOff x="360" y="910"/>
            <a:chExt cx="792" cy="194"/>
          </a:xfrm>
        </p:grpSpPr>
        <p:sp>
          <p:nvSpPr>
            <p:cNvPr id="52256" name="Rounded Rectangle 80"/>
            <p:cNvSpPr>
              <a:spLocks noChangeArrowheads="1"/>
            </p:cNvSpPr>
            <p:nvPr/>
          </p:nvSpPr>
          <p:spPr bwMode="auto">
            <a:xfrm>
              <a:off x="360" y="922"/>
              <a:ext cx="792" cy="182"/>
            </a:xfrm>
            <a:prstGeom prst="roundRect">
              <a:avLst>
                <a:gd name="adj" fmla="val 11292"/>
              </a:avLst>
            </a:prstGeom>
            <a:solidFill>
              <a:srgbClr val="B7D890">
                <a:alpha val="79999"/>
              </a:srgbClr>
            </a:solidFill>
            <a:ln w="9525" algn="ctr">
              <a:noFill/>
              <a:round/>
              <a:headEnd/>
              <a:tailEnd/>
            </a:ln>
          </p:spPr>
          <p:txBody>
            <a:bodyPr anchor="ctr"/>
            <a:lstStyle/>
            <a:p>
              <a:pPr algn="ctr"/>
              <a:endParaRPr lang="en-US" altLang="zh-CN" sz="900" baseline="0">
                <a:latin typeface="Calibri" pitchFamily="34" charset="0"/>
              </a:endParaRPr>
            </a:p>
          </p:txBody>
        </p:sp>
        <p:sp>
          <p:nvSpPr>
            <p:cNvPr id="52257" name="Text Box 167"/>
            <p:cNvSpPr txBox="1">
              <a:spLocks noChangeArrowheads="1"/>
            </p:cNvSpPr>
            <p:nvPr/>
          </p:nvSpPr>
          <p:spPr bwMode="auto">
            <a:xfrm>
              <a:off x="432" y="910"/>
              <a:ext cx="672" cy="164"/>
            </a:xfrm>
            <a:prstGeom prst="rect">
              <a:avLst/>
            </a:prstGeom>
            <a:noFill/>
            <a:ln w="9525" algn="ctr">
              <a:noFill/>
              <a:miter lim="800000"/>
              <a:headEnd/>
              <a:tailEnd/>
            </a:ln>
          </p:spPr>
          <p:txBody>
            <a:bodyPr>
              <a:spAutoFit/>
            </a:bodyPr>
            <a:lstStyle/>
            <a:p>
              <a:pPr algn="ctr"/>
              <a:r>
                <a:rPr lang="en-US" altLang="zh-CN" sz="1600" b="1">
                  <a:solidFill>
                    <a:schemeClr val="bg1"/>
                  </a:solidFill>
                </a:rPr>
                <a:t>APP B</a:t>
              </a:r>
            </a:p>
          </p:txBody>
        </p:sp>
      </p:grpSp>
      <p:sp>
        <p:nvSpPr>
          <p:cNvPr id="52254" name="Line 216"/>
          <p:cNvSpPr>
            <a:spLocks noChangeShapeType="1"/>
          </p:cNvSpPr>
          <p:nvPr/>
        </p:nvSpPr>
        <p:spPr bwMode="auto">
          <a:xfrm>
            <a:off x="2667000" y="2540000"/>
            <a:ext cx="457200" cy="228600"/>
          </a:xfrm>
          <a:prstGeom prst="line">
            <a:avLst/>
          </a:prstGeom>
          <a:noFill/>
          <a:ln w="76200">
            <a:solidFill>
              <a:srgbClr val="A6A6A6"/>
            </a:solidFill>
            <a:round/>
            <a:headEnd/>
            <a:tailEnd type="triangle" w="med" len="med"/>
          </a:ln>
        </p:spPr>
        <p:txBody>
          <a:bodyPr/>
          <a:lstStyle/>
          <a:p>
            <a:endParaRPr lang="zh-CN" altLang="en-US"/>
          </a:p>
        </p:txBody>
      </p:sp>
      <p:sp>
        <p:nvSpPr>
          <p:cNvPr id="52255" name="Text Box 217"/>
          <p:cNvSpPr txBox="1">
            <a:spLocks noChangeArrowheads="1"/>
          </p:cNvSpPr>
          <p:nvPr/>
        </p:nvSpPr>
        <p:spPr bwMode="auto">
          <a:xfrm>
            <a:off x="2447925" y="2511425"/>
            <a:ext cx="990600" cy="304800"/>
          </a:xfrm>
          <a:prstGeom prst="rect">
            <a:avLst/>
          </a:prstGeom>
          <a:noFill/>
          <a:ln w="9525">
            <a:noFill/>
            <a:miter lim="800000"/>
            <a:headEnd/>
            <a:tailEnd/>
          </a:ln>
        </p:spPr>
        <p:txBody>
          <a:bodyPr>
            <a:spAutoFit/>
          </a:bodyPr>
          <a:lstStyle/>
          <a:p>
            <a:r>
              <a:rPr lang="en-US" altLang="zh-CN" sz="1000" b="1">
                <a:solidFill>
                  <a:srgbClr val="243444"/>
                </a:solidFill>
              </a:rPr>
              <a:t>media </a:t>
            </a:r>
          </a:p>
          <a:p>
            <a:r>
              <a:rPr lang="en-US" altLang="zh-CN" sz="1000" b="1">
                <a:solidFill>
                  <a:srgbClr val="243444"/>
                </a:solidFill>
              </a:rPr>
              <a:t>processing</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7"/>
          <p:cNvGrpSpPr>
            <a:grpSpLocks/>
          </p:cNvGrpSpPr>
          <p:nvPr/>
        </p:nvGrpSpPr>
        <p:grpSpPr bwMode="auto">
          <a:xfrm>
            <a:off x="1371600" y="209550"/>
            <a:ext cx="4114800" cy="3352800"/>
            <a:chOff x="789473" y="526152"/>
            <a:chExt cx="7273705" cy="4734034"/>
          </a:xfrm>
        </p:grpSpPr>
        <p:sp>
          <p:nvSpPr>
            <p:cNvPr id="53298" name="Cloud 133"/>
            <p:cNvSpPr>
              <a:spLocks/>
            </p:cNvSpPr>
            <p:nvPr/>
          </p:nvSpPr>
          <p:spPr bwMode="auto">
            <a:xfrm rot="-10510726">
              <a:off x="789473" y="526152"/>
              <a:ext cx="7273705" cy="458446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5D7EE">
                <a:alpha val="20000"/>
              </a:srgbClr>
            </a:solidFill>
            <a:ln w="19050" cap="flat" algn="ctr">
              <a:noFill/>
              <a:prstDash val="solid"/>
              <a:round/>
              <a:headEnd/>
              <a:tailEnd/>
            </a:ln>
          </p:spPr>
          <p:txBody>
            <a:bodyPr anchor="ctr"/>
            <a:lstStyle/>
            <a:p>
              <a:endParaRPr lang="zh-CN" altLang="en-US"/>
            </a:p>
          </p:txBody>
        </p:sp>
        <p:sp>
          <p:nvSpPr>
            <p:cNvPr id="53299" name="Cloud 134"/>
            <p:cNvSpPr>
              <a:spLocks/>
            </p:cNvSpPr>
            <p:nvPr/>
          </p:nvSpPr>
          <p:spPr bwMode="auto">
            <a:xfrm rot="-10510726">
              <a:off x="1089966" y="780429"/>
              <a:ext cx="6964374" cy="4479757"/>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5D7EE">
                <a:alpha val="25098"/>
              </a:srgbClr>
            </a:solidFill>
            <a:ln w="19050" cap="flat" algn="ctr">
              <a:noFill/>
              <a:prstDash val="solid"/>
              <a:round/>
              <a:headEnd/>
              <a:tailEnd/>
            </a:ln>
          </p:spPr>
          <p:txBody>
            <a:bodyPr anchor="ctr"/>
            <a:lstStyle/>
            <a:p>
              <a:endParaRPr lang="zh-CN" altLang="en-US"/>
            </a:p>
          </p:txBody>
        </p:sp>
        <p:sp>
          <p:nvSpPr>
            <p:cNvPr id="53300" name="Cloud 135"/>
            <p:cNvSpPr>
              <a:spLocks/>
            </p:cNvSpPr>
            <p:nvPr/>
          </p:nvSpPr>
          <p:spPr bwMode="auto">
            <a:xfrm rot="-10510726">
              <a:off x="1023682" y="967399"/>
              <a:ext cx="6964374" cy="39712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5D7EE">
                <a:alpha val="50195"/>
              </a:srgbClr>
            </a:solidFill>
            <a:ln w="19050" cap="flat" algn="ctr">
              <a:noFill/>
              <a:prstDash val="solid"/>
              <a:round/>
              <a:headEnd/>
              <a:tailEnd/>
            </a:ln>
          </p:spPr>
          <p:txBody>
            <a:bodyPr anchor="ctr"/>
            <a:lstStyle/>
            <a:p>
              <a:endParaRPr lang="zh-CN" altLang="en-US"/>
            </a:p>
          </p:txBody>
        </p:sp>
      </p:grpSp>
      <p:grpSp>
        <p:nvGrpSpPr>
          <p:cNvPr id="53250" name="Group 48"/>
          <p:cNvGrpSpPr>
            <a:grpSpLocks/>
          </p:cNvGrpSpPr>
          <p:nvPr/>
        </p:nvGrpSpPr>
        <p:grpSpPr bwMode="auto">
          <a:xfrm>
            <a:off x="1676400" y="819150"/>
            <a:ext cx="3124200" cy="838200"/>
            <a:chOff x="1905000" y="2952750"/>
            <a:chExt cx="3352800" cy="2362200"/>
          </a:xfrm>
        </p:grpSpPr>
        <p:grpSp>
          <p:nvGrpSpPr>
            <p:cNvPr id="53294" name="Group 44"/>
            <p:cNvGrpSpPr>
              <a:grpSpLocks/>
            </p:cNvGrpSpPr>
            <p:nvPr/>
          </p:nvGrpSpPr>
          <p:grpSpPr bwMode="auto">
            <a:xfrm>
              <a:off x="1905000" y="2952750"/>
              <a:ext cx="3352800" cy="2362200"/>
              <a:chOff x="0" y="1504950"/>
              <a:chExt cx="3352800" cy="2362200"/>
            </a:xfrm>
          </p:grpSpPr>
          <p:sp>
            <p:nvSpPr>
              <p:cNvPr id="53296" name="Cloud 4"/>
              <p:cNvSpPr>
                <a:spLocks noChangeArrowheads="1"/>
              </p:cNvSpPr>
              <p:nvPr/>
            </p:nvSpPr>
            <p:spPr bwMode="auto">
              <a:xfrm>
                <a:off x="0" y="1504950"/>
                <a:ext cx="3352800" cy="23622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B7D890">
                  <a:alpha val="30196"/>
                </a:srgbClr>
              </a:solidFill>
              <a:ln w="9525" algn="ctr">
                <a:noFill/>
                <a:miter lim="800000"/>
                <a:headEnd/>
                <a:tailEnd/>
              </a:ln>
            </p:spPr>
            <p:txBody>
              <a:bodyPr anchor="ctr"/>
              <a:lstStyle/>
              <a:p>
                <a:endParaRPr lang="zh-CN" altLang="en-US"/>
              </a:p>
            </p:txBody>
          </p:sp>
          <p:sp>
            <p:nvSpPr>
              <p:cNvPr id="53297" name="Cloud 4"/>
              <p:cNvSpPr>
                <a:spLocks noChangeArrowheads="1"/>
              </p:cNvSpPr>
              <p:nvPr/>
            </p:nvSpPr>
            <p:spPr bwMode="auto">
              <a:xfrm>
                <a:off x="40575" y="1589562"/>
                <a:ext cx="3300350" cy="2172688"/>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B7D890">
                  <a:alpha val="79999"/>
                </a:srgbClr>
              </a:solidFill>
              <a:ln w="9525" algn="ctr">
                <a:noFill/>
                <a:miter lim="800000"/>
                <a:headEnd/>
                <a:tailEnd/>
              </a:ln>
            </p:spPr>
            <p:txBody>
              <a:bodyPr anchor="ctr"/>
              <a:lstStyle/>
              <a:p>
                <a:endParaRPr lang="zh-CN" altLang="en-US"/>
              </a:p>
            </p:txBody>
          </p:sp>
        </p:grpSp>
        <p:sp>
          <p:nvSpPr>
            <p:cNvPr id="53295" name="Cloud 4"/>
            <p:cNvSpPr>
              <a:spLocks noChangeArrowheads="1"/>
            </p:cNvSpPr>
            <p:nvPr/>
          </p:nvSpPr>
          <p:spPr bwMode="auto">
            <a:xfrm>
              <a:off x="1981200" y="3216975"/>
              <a:ext cx="3124200" cy="186937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B7D890">
                <a:alpha val="90195"/>
              </a:srgbClr>
            </a:solidFill>
            <a:ln w="9525" algn="ctr">
              <a:noFill/>
              <a:miter lim="800000"/>
              <a:headEnd/>
              <a:tailEnd/>
            </a:ln>
          </p:spPr>
          <p:txBody>
            <a:bodyPr anchor="ctr"/>
            <a:lstStyle/>
            <a:p>
              <a:endParaRPr lang="zh-CN" altLang="en-US"/>
            </a:p>
          </p:txBody>
        </p:sp>
      </p:grpSp>
      <p:sp>
        <p:nvSpPr>
          <p:cNvPr id="53251" name="Title 1"/>
          <p:cNvSpPr>
            <a:spLocks noGrp="1"/>
          </p:cNvSpPr>
          <p:nvPr>
            <p:ph type="title" idx="4294967295"/>
          </p:nvPr>
        </p:nvSpPr>
        <p:spPr>
          <a:xfrm>
            <a:off x="414338" y="-42863"/>
            <a:ext cx="8229600" cy="857251"/>
          </a:xfrm>
        </p:spPr>
        <p:txBody>
          <a:bodyPr/>
          <a:lstStyle/>
          <a:p>
            <a:r>
              <a:rPr lang="en-US" altLang="zh-CN" smtClean="0">
                <a:solidFill>
                  <a:srgbClr val="497039"/>
                </a:solidFill>
              </a:rPr>
              <a:t>CloudAqua for Media Delivery</a:t>
            </a:r>
          </a:p>
        </p:txBody>
      </p:sp>
      <p:sp>
        <p:nvSpPr>
          <p:cNvPr id="53252" name="Text Box 167"/>
          <p:cNvSpPr txBox="1">
            <a:spLocks noChangeArrowheads="1"/>
          </p:cNvSpPr>
          <p:nvPr/>
        </p:nvSpPr>
        <p:spPr bwMode="auto">
          <a:xfrm>
            <a:off x="3276600" y="790575"/>
            <a:ext cx="1447800" cy="260350"/>
          </a:xfrm>
          <a:prstGeom prst="rect">
            <a:avLst/>
          </a:prstGeom>
          <a:noFill/>
          <a:ln w="9525" algn="ctr">
            <a:noFill/>
            <a:miter lim="800000"/>
            <a:headEnd/>
            <a:tailEnd/>
          </a:ln>
        </p:spPr>
        <p:txBody>
          <a:bodyPr>
            <a:spAutoFit/>
          </a:bodyPr>
          <a:lstStyle/>
          <a:p>
            <a:pPr algn="ctr">
              <a:spcBef>
                <a:spcPct val="50000"/>
              </a:spcBef>
            </a:pPr>
            <a:r>
              <a:rPr lang="en-US" altLang="zh-CN" sz="1600" b="1">
                <a:solidFill>
                  <a:schemeClr val="bg1"/>
                </a:solidFill>
                <a:cs typeface="Helvetica World" pitchFamily="34" charset="0"/>
              </a:rPr>
              <a:t>Production </a:t>
            </a:r>
            <a:r>
              <a:rPr lang="en-US" altLang="zh-CN" sz="1600" b="1">
                <a:solidFill>
                  <a:schemeClr val="bg1"/>
                </a:solidFill>
              </a:rPr>
              <a:t> </a:t>
            </a:r>
            <a:r>
              <a:rPr lang="en-US" altLang="zh-CN" sz="1600" b="1">
                <a:solidFill>
                  <a:schemeClr val="bg1"/>
                </a:solidFill>
                <a:cs typeface="Helvetica World" pitchFamily="34" charset="0"/>
              </a:rPr>
              <a:t>Cloud</a:t>
            </a:r>
          </a:p>
        </p:txBody>
      </p:sp>
      <p:grpSp>
        <p:nvGrpSpPr>
          <p:cNvPr id="53253" name="Group 48"/>
          <p:cNvGrpSpPr>
            <a:grpSpLocks/>
          </p:cNvGrpSpPr>
          <p:nvPr/>
        </p:nvGrpSpPr>
        <p:grpSpPr bwMode="auto">
          <a:xfrm>
            <a:off x="1524000" y="1885950"/>
            <a:ext cx="3200400" cy="1219200"/>
            <a:chOff x="1905000" y="2952750"/>
            <a:chExt cx="3352800" cy="2362200"/>
          </a:xfrm>
        </p:grpSpPr>
        <p:grpSp>
          <p:nvGrpSpPr>
            <p:cNvPr id="53290" name="Group 44"/>
            <p:cNvGrpSpPr>
              <a:grpSpLocks/>
            </p:cNvGrpSpPr>
            <p:nvPr/>
          </p:nvGrpSpPr>
          <p:grpSpPr bwMode="auto">
            <a:xfrm>
              <a:off x="1905000" y="2952750"/>
              <a:ext cx="3352800" cy="2362200"/>
              <a:chOff x="0" y="1504950"/>
              <a:chExt cx="3352800" cy="2362200"/>
            </a:xfrm>
          </p:grpSpPr>
          <p:sp>
            <p:nvSpPr>
              <p:cNvPr id="53292" name="Cloud 4"/>
              <p:cNvSpPr>
                <a:spLocks noChangeArrowheads="1"/>
              </p:cNvSpPr>
              <p:nvPr/>
            </p:nvSpPr>
            <p:spPr bwMode="auto">
              <a:xfrm>
                <a:off x="0" y="1504950"/>
                <a:ext cx="3352800" cy="23622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30196"/>
                </a:srgbClr>
              </a:solidFill>
              <a:ln w="9525" algn="ctr">
                <a:noFill/>
                <a:miter lim="800000"/>
                <a:headEnd/>
                <a:tailEnd/>
              </a:ln>
            </p:spPr>
            <p:txBody>
              <a:bodyPr anchor="ctr"/>
              <a:lstStyle/>
              <a:p>
                <a:endParaRPr lang="zh-CN" altLang="en-US"/>
              </a:p>
            </p:txBody>
          </p:sp>
          <p:sp>
            <p:nvSpPr>
              <p:cNvPr id="53293" name="Cloud 4"/>
              <p:cNvSpPr>
                <a:spLocks noChangeArrowheads="1"/>
              </p:cNvSpPr>
              <p:nvPr/>
            </p:nvSpPr>
            <p:spPr bwMode="auto">
              <a:xfrm>
                <a:off x="40575" y="1589562"/>
                <a:ext cx="3300350" cy="2172688"/>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79999"/>
                </a:srgbClr>
              </a:solidFill>
              <a:ln w="9525" algn="ctr">
                <a:noFill/>
                <a:miter lim="800000"/>
                <a:headEnd/>
                <a:tailEnd/>
              </a:ln>
            </p:spPr>
            <p:txBody>
              <a:bodyPr anchor="ctr"/>
              <a:lstStyle/>
              <a:p>
                <a:endParaRPr lang="zh-CN" altLang="en-US"/>
              </a:p>
            </p:txBody>
          </p:sp>
        </p:grpSp>
        <p:sp>
          <p:nvSpPr>
            <p:cNvPr id="53291" name="Cloud 4"/>
            <p:cNvSpPr>
              <a:spLocks noChangeArrowheads="1"/>
            </p:cNvSpPr>
            <p:nvPr/>
          </p:nvSpPr>
          <p:spPr bwMode="auto">
            <a:xfrm>
              <a:off x="1981200" y="3216975"/>
              <a:ext cx="3124200" cy="186937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90195"/>
              </a:srgbClr>
            </a:solidFill>
            <a:ln w="9525" algn="ctr">
              <a:noFill/>
              <a:miter lim="800000"/>
              <a:headEnd/>
              <a:tailEnd/>
            </a:ln>
          </p:spPr>
          <p:txBody>
            <a:bodyPr anchor="ctr"/>
            <a:lstStyle/>
            <a:p>
              <a:endParaRPr lang="zh-CN" altLang="en-US"/>
            </a:p>
          </p:txBody>
        </p:sp>
      </p:grpSp>
      <p:sp>
        <p:nvSpPr>
          <p:cNvPr id="53254" name="Text Box 44"/>
          <p:cNvSpPr txBox="1">
            <a:spLocks noChangeArrowheads="1"/>
          </p:cNvSpPr>
          <p:nvPr/>
        </p:nvSpPr>
        <p:spPr bwMode="auto">
          <a:xfrm>
            <a:off x="3200400" y="4019550"/>
            <a:ext cx="1049338" cy="228600"/>
          </a:xfrm>
          <a:prstGeom prst="rect">
            <a:avLst/>
          </a:prstGeom>
          <a:noFill/>
          <a:ln w="9525">
            <a:noFill/>
            <a:miter lim="800000"/>
            <a:headEnd/>
            <a:tailEnd/>
          </a:ln>
        </p:spPr>
        <p:txBody>
          <a:bodyPr wrap="none">
            <a:spAutoFit/>
          </a:bodyPr>
          <a:lstStyle/>
          <a:p>
            <a:r>
              <a:rPr lang="en-US" altLang="zh-CN" sz="900" baseline="0">
                <a:solidFill>
                  <a:srgbClr val="5C5C5C"/>
                </a:solidFill>
                <a:latin typeface="Calibri" pitchFamily="34" charset="0"/>
                <a:cs typeface="Helvetica World" pitchFamily="34" charset="0"/>
              </a:rPr>
              <a:t>Mini Playout</a:t>
            </a:r>
            <a:r>
              <a:rPr lang="en-US" altLang="zh-CN" sz="900"/>
              <a:t> </a:t>
            </a:r>
            <a:r>
              <a:rPr lang="en-US" altLang="zh-CN" sz="900" baseline="0">
                <a:solidFill>
                  <a:srgbClr val="5C5C5C"/>
                </a:solidFill>
                <a:latin typeface="Calibri" pitchFamily="34" charset="0"/>
                <a:cs typeface="Helvetica World" pitchFamily="34" charset="0"/>
              </a:rPr>
              <a:t>cloud</a:t>
            </a:r>
          </a:p>
        </p:txBody>
      </p:sp>
      <p:sp>
        <p:nvSpPr>
          <p:cNvPr id="4" name="Rounded Rectangle 21"/>
          <p:cNvSpPr>
            <a:spLocks noChangeArrowheads="1"/>
          </p:cNvSpPr>
          <p:nvPr/>
        </p:nvSpPr>
        <p:spPr bwMode="auto">
          <a:xfrm>
            <a:off x="1828800" y="4095750"/>
            <a:ext cx="2667000" cy="838200"/>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fontAlgn="auto">
              <a:spcBef>
                <a:spcPts val="0"/>
              </a:spcBef>
              <a:spcAft>
                <a:spcPts val="0"/>
              </a:spcAft>
              <a:defRPr/>
            </a:pPr>
            <a:endParaRPr lang="en-US" baseline="0" dirty="0">
              <a:solidFill>
                <a:schemeClr val="lt1"/>
              </a:solidFill>
              <a:latin typeface="+mn-lt"/>
              <a:ea typeface="+mn-ea"/>
            </a:endParaRPr>
          </a:p>
        </p:txBody>
      </p:sp>
      <p:sp>
        <p:nvSpPr>
          <p:cNvPr id="5" name="Rounded Rectangle 22"/>
          <p:cNvSpPr>
            <a:spLocks noChangeArrowheads="1"/>
          </p:cNvSpPr>
          <p:nvPr/>
        </p:nvSpPr>
        <p:spPr bwMode="auto">
          <a:xfrm>
            <a:off x="1828800" y="4019550"/>
            <a:ext cx="2667000" cy="295275"/>
          </a:xfrm>
          <a:prstGeom prst="roundRect">
            <a:avLst>
              <a:gd name="adj" fmla="val 23079"/>
            </a:avLst>
          </a:prstGeom>
          <a:solidFill>
            <a:srgbClr val="7F7F7F"/>
          </a:solidFill>
          <a:ln w="9525" algn="ctr">
            <a:noFill/>
            <a:round/>
            <a:headEnd/>
            <a:tailEnd/>
          </a:ln>
        </p:spPr>
        <p:txBody>
          <a:bodyPr lIns="91409" tIns="45705" rIns="91409" bIns="45705" anchor="ctr"/>
          <a:lstStyle/>
          <a:p>
            <a:pPr algn="ctr">
              <a:defRPr/>
            </a:pPr>
            <a:r>
              <a:rPr lang="en-US" altLang="zh-CN" sz="1000" baseline="0">
                <a:solidFill>
                  <a:schemeClr val="bg1"/>
                </a:solidFill>
                <a:latin typeface="+mn-lt"/>
                <a:ea typeface="+mn-ea"/>
              </a:rPr>
              <a:t>Play to Air (SD/HD)</a:t>
            </a:r>
          </a:p>
        </p:txBody>
      </p:sp>
      <p:pic>
        <p:nvPicPr>
          <p:cNvPr id="16" name="Picture 32" descr="live_antenna.png"/>
          <p:cNvPicPr>
            <a:picLocks noChangeAspect="1"/>
          </p:cNvPicPr>
          <p:nvPr/>
        </p:nvPicPr>
        <p:blipFill>
          <a:blip r:embed="rId2"/>
          <a:srcRect/>
          <a:stretch>
            <a:fillRect/>
          </a:stretch>
        </p:blipFill>
        <p:spPr bwMode="auto">
          <a:xfrm>
            <a:off x="2286000" y="4248150"/>
            <a:ext cx="739775" cy="650875"/>
          </a:xfrm>
          <a:prstGeom prst="rect">
            <a:avLst/>
          </a:prstGeom>
          <a:noFill/>
          <a:ln>
            <a:noFill/>
          </a:ln>
          <a:effectLst>
            <a:outerShdw blurRad="50800" dist="38100" algn="l" rotWithShape="0">
              <a:srgbClr val="000000">
                <a:alpha val="39999"/>
              </a:srgbClr>
            </a:outerShdw>
          </a:effectLst>
          <a:extLst/>
        </p:spPr>
      </p:pic>
      <p:pic>
        <p:nvPicPr>
          <p:cNvPr id="53258" name="Picture 13" descr="C:\Documents and Settings\kgormley\Desktop\PPT Stuff\Icon library work\SEAC ICON LIBRARY_FINAL\PNG Non-labeled Icons_128\tv_icon2.jpg"/>
          <p:cNvPicPr>
            <a:picLocks noChangeAspect="1" noChangeArrowheads="1"/>
          </p:cNvPicPr>
          <p:nvPr/>
        </p:nvPicPr>
        <p:blipFill>
          <a:blip r:embed="rId3"/>
          <a:srcRect/>
          <a:stretch>
            <a:fillRect/>
          </a:stretch>
        </p:blipFill>
        <p:spPr bwMode="auto">
          <a:xfrm>
            <a:off x="3429000" y="4324350"/>
            <a:ext cx="788988" cy="541338"/>
          </a:xfrm>
          <a:prstGeom prst="rect">
            <a:avLst/>
          </a:prstGeom>
          <a:noFill/>
          <a:ln w="9525">
            <a:noFill/>
            <a:miter lim="800000"/>
            <a:headEnd/>
            <a:tailEnd/>
          </a:ln>
        </p:spPr>
      </p:pic>
      <p:sp>
        <p:nvSpPr>
          <p:cNvPr id="53259" name="Line 258"/>
          <p:cNvSpPr>
            <a:spLocks noChangeShapeType="1"/>
          </p:cNvSpPr>
          <p:nvPr/>
        </p:nvSpPr>
        <p:spPr bwMode="auto">
          <a:xfrm>
            <a:off x="1371600" y="3562350"/>
            <a:ext cx="533400" cy="0"/>
          </a:xfrm>
          <a:prstGeom prst="line">
            <a:avLst/>
          </a:prstGeom>
          <a:noFill/>
          <a:ln w="28575">
            <a:solidFill>
              <a:srgbClr val="8C0101"/>
            </a:solidFill>
            <a:round/>
            <a:headEnd type="arrow" w="med" len="med"/>
            <a:tailEnd type="arrow" w="med" len="med"/>
          </a:ln>
        </p:spPr>
        <p:txBody>
          <a:bodyPr/>
          <a:lstStyle/>
          <a:p>
            <a:endParaRPr lang="zh-CN" altLang="en-US"/>
          </a:p>
        </p:txBody>
      </p:sp>
      <p:sp>
        <p:nvSpPr>
          <p:cNvPr id="53260" name="Line 251"/>
          <p:cNvSpPr>
            <a:spLocks noChangeShapeType="1"/>
          </p:cNvSpPr>
          <p:nvPr/>
        </p:nvSpPr>
        <p:spPr bwMode="auto">
          <a:xfrm flipV="1">
            <a:off x="3810000" y="3562350"/>
            <a:ext cx="0" cy="457200"/>
          </a:xfrm>
          <a:prstGeom prst="line">
            <a:avLst/>
          </a:prstGeom>
          <a:noFill/>
          <a:ln w="38100">
            <a:solidFill>
              <a:srgbClr val="FF9900"/>
            </a:solidFill>
            <a:round/>
            <a:headEnd type="arrow" w="med" len="med"/>
            <a:tailEnd/>
          </a:ln>
        </p:spPr>
        <p:txBody>
          <a:bodyPr/>
          <a:lstStyle/>
          <a:p>
            <a:endParaRPr lang="zh-CN" altLang="en-US"/>
          </a:p>
        </p:txBody>
      </p:sp>
      <p:sp>
        <p:nvSpPr>
          <p:cNvPr id="53261" name="Text Box 81"/>
          <p:cNvSpPr txBox="1">
            <a:spLocks noChangeArrowheads="1"/>
          </p:cNvSpPr>
          <p:nvPr/>
        </p:nvSpPr>
        <p:spPr bwMode="auto">
          <a:xfrm>
            <a:off x="1981200" y="3028950"/>
            <a:ext cx="568325" cy="336550"/>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DA8200"/>
                </a:solidFill>
                <a:latin typeface="Helvetica World" pitchFamily="34" charset="0"/>
              </a:rPr>
              <a:t>Stream </a:t>
            </a:r>
          </a:p>
          <a:p>
            <a:pPr algn="ctr"/>
            <a:r>
              <a:rPr lang="en-US" altLang="zh-CN" sz="800" b="1" baseline="0">
                <a:solidFill>
                  <a:srgbClr val="DA8200"/>
                </a:solidFill>
                <a:latin typeface="Helvetica World" pitchFamily="34" charset="0"/>
              </a:rPr>
              <a:t>through</a:t>
            </a:r>
          </a:p>
        </p:txBody>
      </p:sp>
      <p:sp>
        <p:nvSpPr>
          <p:cNvPr id="53262" name="Line 251"/>
          <p:cNvSpPr>
            <a:spLocks noChangeShapeType="1"/>
          </p:cNvSpPr>
          <p:nvPr/>
        </p:nvSpPr>
        <p:spPr bwMode="auto">
          <a:xfrm flipV="1">
            <a:off x="3810000" y="3028950"/>
            <a:ext cx="0" cy="304800"/>
          </a:xfrm>
          <a:prstGeom prst="line">
            <a:avLst/>
          </a:prstGeom>
          <a:noFill/>
          <a:ln w="38100">
            <a:solidFill>
              <a:srgbClr val="FF9900"/>
            </a:solidFill>
            <a:round/>
            <a:headEnd type="arrow" w="med" len="med"/>
            <a:tailEnd/>
          </a:ln>
        </p:spPr>
        <p:txBody>
          <a:bodyPr/>
          <a:lstStyle/>
          <a:p>
            <a:endParaRPr lang="zh-CN" altLang="en-US"/>
          </a:p>
        </p:txBody>
      </p:sp>
      <p:pic>
        <p:nvPicPr>
          <p:cNvPr id="53263" name="Picture 42" descr="UML-E_edited.png"/>
          <p:cNvPicPr>
            <a:picLocks noChangeAspect="1"/>
          </p:cNvPicPr>
          <p:nvPr/>
        </p:nvPicPr>
        <p:blipFill>
          <a:blip r:embed="rId4"/>
          <a:srcRect/>
          <a:stretch>
            <a:fillRect/>
          </a:stretch>
        </p:blipFill>
        <p:spPr bwMode="auto">
          <a:xfrm>
            <a:off x="3505200" y="2038350"/>
            <a:ext cx="762000" cy="400050"/>
          </a:xfrm>
          <a:prstGeom prst="rect">
            <a:avLst/>
          </a:prstGeom>
          <a:noFill/>
          <a:ln w="9525">
            <a:noFill/>
            <a:miter lim="800000"/>
            <a:headEnd/>
            <a:tailEnd/>
          </a:ln>
        </p:spPr>
      </p:pic>
      <p:pic>
        <p:nvPicPr>
          <p:cNvPr id="53264" name="Picture 2"/>
          <p:cNvPicPr>
            <a:picLocks noChangeAspect="1" noChangeArrowheads="1"/>
          </p:cNvPicPr>
          <p:nvPr/>
        </p:nvPicPr>
        <p:blipFill>
          <a:blip r:embed="rId5"/>
          <a:srcRect/>
          <a:stretch>
            <a:fillRect/>
          </a:stretch>
        </p:blipFill>
        <p:spPr bwMode="auto">
          <a:xfrm>
            <a:off x="2133600" y="2190750"/>
            <a:ext cx="609600" cy="436563"/>
          </a:xfrm>
          <a:prstGeom prst="rect">
            <a:avLst/>
          </a:prstGeom>
          <a:noFill/>
          <a:ln w="9525">
            <a:noFill/>
            <a:miter lim="800000"/>
            <a:headEnd/>
            <a:tailEnd/>
          </a:ln>
        </p:spPr>
      </p:pic>
      <p:sp>
        <p:nvSpPr>
          <p:cNvPr id="53265" name="Text Box 149"/>
          <p:cNvSpPr txBox="1">
            <a:spLocks noChangeArrowheads="1"/>
          </p:cNvSpPr>
          <p:nvPr/>
        </p:nvSpPr>
        <p:spPr bwMode="auto">
          <a:xfrm>
            <a:off x="2743200" y="2419350"/>
            <a:ext cx="838200" cy="428625"/>
          </a:xfrm>
          <a:prstGeom prst="rect">
            <a:avLst/>
          </a:prstGeom>
          <a:noFill/>
          <a:ln w="9525">
            <a:noFill/>
            <a:miter lim="800000"/>
            <a:headEnd/>
            <a:tailEnd/>
          </a:ln>
        </p:spPr>
        <p:txBody>
          <a:bodyPr>
            <a:spAutoFit/>
          </a:bodyPr>
          <a:lstStyle/>
          <a:p>
            <a:pPr algn="ctr">
              <a:spcBef>
                <a:spcPct val="50000"/>
              </a:spcBef>
            </a:pPr>
            <a:r>
              <a:rPr lang="en-US" altLang="zh-CN" sz="1600" b="1">
                <a:solidFill>
                  <a:schemeClr val="bg1"/>
                </a:solidFill>
              </a:rPr>
              <a:t>Playout</a:t>
            </a:r>
            <a:br>
              <a:rPr lang="en-US" altLang="zh-CN" sz="1600" b="1">
                <a:solidFill>
                  <a:schemeClr val="bg1"/>
                </a:solidFill>
              </a:rPr>
            </a:br>
            <a:r>
              <a:rPr lang="en-US" altLang="zh-CN" sz="1600" b="1">
                <a:solidFill>
                  <a:schemeClr val="bg1"/>
                </a:solidFill>
              </a:rPr>
              <a:t>Cloud</a:t>
            </a:r>
          </a:p>
        </p:txBody>
      </p:sp>
      <p:pic>
        <p:nvPicPr>
          <p:cNvPr id="53266" name="Picture 2"/>
          <p:cNvPicPr>
            <a:picLocks noChangeAspect="1" noChangeArrowheads="1"/>
          </p:cNvPicPr>
          <p:nvPr/>
        </p:nvPicPr>
        <p:blipFill>
          <a:blip r:embed="rId5"/>
          <a:srcRect/>
          <a:stretch>
            <a:fillRect/>
          </a:stretch>
        </p:blipFill>
        <p:spPr bwMode="auto">
          <a:xfrm>
            <a:off x="3733800" y="1047750"/>
            <a:ext cx="609600" cy="436563"/>
          </a:xfrm>
          <a:prstGeom prst="rect">
            <a:avLst/>
          </a:prstGeom>
          <a:noFill/>
          <a:ln w="9525">
            <a:noFill/>
            <a:miter lim="800000"/>
            <a:headEnd/>
            <a:tailEnd/>
          </a:ln>
        </p:spPr>
      </p:pic>
      <p:sp>
        <p:nvSpPr>
          <p:cNvPr id="53267" name="Line 251"/>
          <p:cNvSpPr>
            <a:spLocks noChangeShapeType="1"/>
          </p:cNvSpPr>
          <p:nvPr/>
        </p:nvSpPr>
        <p:spPr bwMode="auto">
          <a:xfrm flipH="1" flipV="1">
            <a:off x="3124200" y="1590675"/>
            <a:ext cx="0" cy="304800"/>
          </a:xfrm>
          <a:prstGeom prst="line">
            <a:avLst/>
          </a:prstGeom>
          <a:noFill/>
          <a:ln w="38100">
            <a:solidFill>
              <a:srgbClr val="FF9900"/>
            </a:solidFill>
            <a:round/>
            <a:headEnd type="arrow" w="med" len="med"/>
            <a:tailEnd/>
          </a:ln>
        </p:spPr>
        <p:txBody>
          <a:bodyPr/>
          <a:lstStyle/>
          <a:p>
            <a:endParaRPr lang="zh-CN" altLang="en-US"/>
          </a:p>
        </p:txBody>
      </p:sp>
      <p:sp>
        <p:nvSpPr>
          <p:cNvPr id="53268" name="Text Box 164"/>
          <p:cNvSpPr txBox="1">
            <a:spLocks noChangeArrowheads="1"/>
          </p:cNvSpPr>
          <p:nvPr/>
        </p:nvSpPr>
        <p:spPr bwMode="auto">
          <a:xfrm>
            <a:off x="3200400" y="1581150"/>
            <a:ext cx="650875" cy="336550"/>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DA8200"/>
                </a:solidFill>
                <a:latin typeface="Helvetica World" pitchFamily="34" charset="0"/>
              </a:rPr>
              <a:t>Content </a:t>
            </a:r>
          </a:p>
          <a:p>
            <a:pPr algn="ctr"/>
            <a:r>
              <a:rPr lang="en-US" altLang="zh-CN" sz="800" b="1" baseline="0">
                <a:solidFill>
                  <a:srgbClr val="DA8200"/>
                </a:solidFill>
                <a:latin typeface="Helvetica World" pitchFamily="34" charset="0"/>
              </a:rPr>
              <a:t>migration</a:t>
            </a:r>
          </a:p>
        </p:txBody>
      </p:sp>
      <p:grpSp>
        <p:nvGrpSpPr>
          <p:cNvPr id="53269" name="Group 23"/>
          <p:cNvGrpSpPr>
            <a:grpSpLocks/>
          </p:cNvGrpSpPr>
          <p:nvPr/>
        </p:nvGrpSpPr>
        <p:grpSpPr bwMode="auto">
          <a:xfrm>
            <a:off x="1905000" y="1123950"/>
            <a:ext cx="546100" cy="282575"/>
            <a:chOff x="2354" y="1598"/>
            <a:chExt cx="1098" cy="756"/>
          </a:xfrm>
        </p:grpSpPr>
        <p:pic>
          <p:nvPicPr>
            <p:cNvPr id="53288" name="Picture 21" descr="pic2332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354" y="1886"/>
              <a:ext cx="1098" cy="468"/>
            </a:xfrm>
            <a:prstGeom prst="rect">
              <a:avLst/>
            </a:prstGeom>
            <a:noFill/>
            <a:ln w="9525">
              <a:noFill/>
              <a:miter lim="800000"/>
              <a:headEnd/>
              <a:tailEnd/>
            </a:ln>
          </p:spPr>
        </p:pic>
        <p:pic>
          <p:nvPicPr>
            <p:cNvPr id="53289" name="Picture 22" descr="pic2332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354" y="1598"/>
              <a:ext cx="1098" cy="468"/>
            </a:xfrm>
            <a:prstGeom prst="rect">
              <a:avLst/>
            </a:prstGeom>
            <a:noFill/>
            <a:ln w="9525">
              <a:noFill/>
              <a:miter lim="800000"/>
              <a:headEnd/>
              <a:tailEnd/>
            </a:ln>
          </p:spPr>
        </p:pic>
      </p:grpSp>
      <p:pic>
        <p:nvPicPr>
          <p:cNvPr id="53270" name="Picture 5" descr="\\Seafilea\marketing\Public\Kristen G\SEAC ICON LIBRARY_FINAL\Rack-Mounted-Server_128.png"/>
          <p:cNvPicPr>
            <a:picLocks noChangeAspect="1" noChangeArrowheads="1"/>
          </p:cNvPicPr>
          <p:nvPr/>
        </p:nvPicPr>
        <p:blipFill>
          <a:blip r:embed="rId7"/>
          <a:srcRect/>
          <a:stretch>
            <a:fillRect/>
          </a:stretch>
        </p:blipFill>
        <p:spPr bwMode="auto">
          <a:xfrm>
            <a:off x="2819400" y="1123950"/>
            <a:ext cx="700088" cy="342900"/>
          </a:xfrm>
          <a:prstGeom prst="rect">
            <a:avLst/>
          </a:prstGeom>
          <a:noFill/>
          <a:ln w="9525">
            <a:noFill/>
            <a:miter lim="800000"/>
            <a:headEnd/>
            <a:tailEnd/>
          </a:ln>
        </p:spPr>
      </p:pic>
      <p:sp>
        <p:nvSpPr>
          <p:cNvPr id="53271" name="TextBox 14"/>
          <p:cNvSpPr txBox="1">
            <a:spLocks noChangeArrowheads="1"/>
          </p:cNvSpPr>
          <p:nvPr/>
        </p:nvSpPr>
        <p:spPr bwMode="auto">
          <a:xfrm>
            <a:off x="2800350" y="3587750"/>
            <a:ext cx="838200" cy="336550"/>
          </a:xfrm>
          <a:prstGeom prst="rect">
            <a:avLst/>
          </a:prstGeom>
          <a:noFill/>
          <a:ln w="9525" algn="ctr">
            <a:noFill/>
            <a:miter lim="800000"/>
            <a:headEnd/>
            <a:tailEnd/>
          </a:ln>
        </p:spPr>
        <p:txBody>
          <a:bodyPr lIns="91409" tIns="45705" rIns="91409" bIns="45705">
            <a:spAutoFit/>
          </a:bodyPr>
          <a:lstStyle/>
          <a:p>
            <a:pPr algn="ctr"/>
            <a:r>
              <a:rPr lang="en-US" altLang="zh-CN" sz="800" b="1" baseline="0">
                <a:latin typeface="Calibri" pitchFamily="34" charset="0"/>
              </a:rPr>
              <a:t>MSV-G</a:t>
            </a:r>
          </a:p>
          <a:p>
            <a:pPr algn="ctr"/>
            <a:r>
              <a:rPr lang="en-US" altLang="zh-CN" sz="800" b="1" baseline="0">
                <a:latin typeface="Calibri" pitchFamily="34" charset="0"/>
              </a:rPr>
              <a:t> MSV-C</a:t>
            </a:r>
          </a:p>
        </p:txBody>
      </p:sp>
      <p:sp>
        <p:nvSpPr>
          <p:cNvPr id="19" name="Rounded Rectangle 21"/>
          <p:cNvSpPr>
            <a:spLocks noChangeArrowheads="1"/>
          </p:cNvSpPr>
          <p:nvPr/>
        </p:nvSpPr>
        <p:spPr bwMode="auto">
          <a:xfrm>
            <a:off x="228600" y="2571750"/>
            <a:ext cx="996950" cy="1219200"/>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a:defRPr/>
            </a:pPr>
            <a:endParaRPr lang="zh-CN" altLang="en-US" baseline="0">
              <a:solidFill>
                <a:srgbClr val="FFFFFF"/>
              </a:solidFill>
              <a:latin typeface="Calibri" pitchFamily="34" charset="0"/>
            </a:endParaRPr>
          </a:p>
        </p:txBody>
      </p:sp>
      <p:sp>
        <p:nvSpPr>
          <p:cNvPr id="53273" name="Rounded Rectangle 54"/>
          <p:cNvSpPr>
            <a:spLocks noChangeArrowheads="1"/>
          </p:cNvSpPr>
          <p:nvPr/>
        </p:nvSpPr>
        <p:spPr bwMode="auto">
          <a:xfrm>
            <a:off x="238125" y="2571750"/>
            <a:ext cx="990600" cy="296863"/>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Automation/</a:t>
            </a:r>
          </a:p>
          <a:p>
            <a:pPr algn="ctr"/>
            <a:r>
              <a:rPr lang="en-US" altLang="zh-CN" sz="1000" baseline="0">
                <a:solidFill>
                  <a:schemeClr val="bg1"/>
                </a:solidFill>
                <a:latin typeface="Calibri" pitchFamily="34" charset="0"/>
              </a:rPr>
              <a:t>Traffic System</a:t>
            </a:r>
          </a:p>
        </p:txBody>
      </p:sp>
      <p:pic>
        <p:nvPicPr>
          <p:cNvPr id="53274" name="Picture 2" descr="\\Seafilea\marketing\Public\Kristen G\SEAC ICON LIBRARY_FINAL\Desktop_PC.png"/>
          <p:cNvPicPr>
            <a:picLocks noChangeAspect="1" noChangeArrowheads="1"/>
          </p:cNvPicPr>
          <p:nvPr/>
        </p:nvPicPr>
        <p:blipFill>
          <a:blip r:embed="rId8"/>
          <a:srcRect/>
          <a:stretch>
            <a:fillRect/>
          </a:stretch>
        </p:blipFill>
        <p:spPr bwMode="auto">
          <a:xfrm>
            <a:off x="533400" y="3028950"/>
            <a:ext cx="415925" cy="457200"/>
          </a:xfrm>
          <a:prstGeom prst="rect">
            <a:avLst/>
          </a:prstGeom>
          <a:noFill/>
          <a:ln w="9525">
            <a:noFill/>
            <a:miter lim="800000"/>
            <a:headEnd/>
            <a:tailEnd/>
          </a:ln>
        </p:spPr>
      </p:pic>
      <p:sp>
        <p:nvSpPr>
          <p:cNvPr id="53275" name="Line 251"/>
          <p:cNvSpPr>
            <a:spLocks noChangeShapeType="1"/>
          </p:cNvSpPr>
          <p:nvPr/>
        </p:nvSpPr>
        <p:spPr bwMode="auto">
          <a:xfrm flipV="1">
            <a:off x="2590800" y="3486150"/>
            <a:ext cx="0" cy="533400"/>
          </a:xfrm>
          <a:prstGeom prst="line">
            <a:avLst/>
          </a:prstGeom>
          <a:noFill/>
          <a:ln w="38100">
            <a:solidFill>
              <a:srgbClr val="FF9900"/>
            </a:solidFill>
            <a:round/>
            <a:headEnd type="arrow" w="med" len="med"/>
            <a:tailEnd/>
          </a:ln>
        </p:spPr>
        <p:txBody>
          <a:bodyPr/>
          <a:lstStyle/>
          <a:p>
            <a:endParaRPr lang="zh-CN" altLang="en-US"/>
          </a:p>
        </p:txBody>
      </p:sp>
      <p:sp>
        <p:nvSpPr>
          <p:cNvPr id="53276" name="Rectangle 6"/>
          <p:cNvSpPr>
            <a:spLocks/>
          </p:cNvSpPr>
          <p:nvPr/>
        </p:nvSpPr>
        <p:spPr bwMode="auto">
          <a:xfrm>
            <a:off x="5257800" y="971550"/>
            <a:ext cx="3429000" cy="3657600"/>
          </a:xfrm>
          <a:prstGeom prst="rect">
            <a:avLst/>
          </a:prstGeom>
          <a:noFill/>
          <a:ln w="9525">
            <a:noFill/>
            <a:miter lim="800000"/>
            <a:headEnd/>
            <a:tailEnd/>
          </a:ln>
        </p:spPr>
        <p:txBody>
          <a:bodyPr/>
          <a:lstStyle/>
          <a:p>
            <a:pPr marL="342900" indent="-342900">
              <a:lnSpc>
                <a:spcPct val="120000"/>
              </a:lnSpc>
              <a:buFont typeface="Arial" charset="0"/>
              <a:buChar char="•"/>
            </a:pPr>
            <a:r>
              <a:rPr lang="en-US" altLang="zh-CN" sz="1400" b="1" baseline="0">
                <a:solidFill>
                  <a:srgbClr val="5C5C5C"/>
                </a:solidFill>
                <a:latin typeface="Calibri" pitchFamily="34" charset="0"/>
                <a:cs typeface="Helvetica World" pitchFamily="34" charset="0"/>
              </a:rPr>
              <a:t>Automated contents management based on playlist</a:t>
            </a:r>
            <a:endParaRPr lang="en-US" altLang="zh-CN" sz="1400" baseline="0">
              <a:solidFill>
                <a:srgbClr val="5C5C5C"/>
              </a:solidFill>
              <a:latin typeface="Calibri" pitchFamily="34" charset="0"/>
              <a:cs typeface="Helvetica World" pitchFamily="34" charset="0"/>
            </a:endParaRPr>
          </a:p>
          <a:p>
            <a:pPr marL="742950" lvl="1" indent="-285750">
              <a:lnSpc>
                <a:spcPct val="120000"/>
              </a:lnSpc>
              <a:buFont typeface="Arial" charset="0"/>
              <a:buChar char="•"/>
            </a:pPr>
            <a:r>
              <a:rPr lang="en-US" altLang="zh-CN" sz="1400" baseline="0">
                <a:solidFill>
                  <a:srgbClr val="5C5C5C"/>
                </a:solidFill>
                <a:latin typeface="Calibri" pitchFamily="34" charset="0"/>
                <a:cs typeface="Helvetica World" pitchFamily="34" charset="0"/>
              </a:rPr>
              <a:t>Integrates with automation or traffic systems</a:t>
            </a:r>
          </a:p>
          <a:p>
            <a:pPr marL="742950" lvl="1" indent="-285750">
              <a:lnSpc>
                <a:spcPct val="120000"/>
              </a:lnSpc>
              <a:buFont typeface="Arial" charset="0"/>
              <a:buChar char="•"/>
            </a:pPr>
            <a:r>
              <a:rPr lang="en-US" altLang="zh-CN" sz="1400" baseline="0">
                <a:solidFill>
                  <a:srgbClr val="5C5C5C"/>
                </a:solidFill>
                <a:latin typeface="Calibri" pitchFamily="34" charset="0"/>
                <a:cs typeface="Helvetica World" pitchFamily="34" charset="0"/>
              </a:rPr>
              <a:t>Automated contents migration from near-line to online storage</a:t>
            </a:r>
          </a:p>
          <a:p>
            <a:pPr marL="742950" lvl="1" indent="-285750">
              <a:lnSpc>
                <a:spcPct val="120000"/>
              </a:lnSpc>
              <a:buFont typeface="Arial" charset="0"/>
              <a:buChar char="•"/>
            </a:pPr>
            <a:r>
              <a:rPr lang="en-US" altLang="zh-CN" sz="1400" baseline="0">
                <a:solidFill>
                  <a:srgbClr val="5C5C5C"/>
                </a:solidFill>
                <a:latin typeface="Calibri" pitchFamily="34" charset="0"/>
                <a:cs typeface="Helvetica World" pitchFamily="34" charset="0"/>
              </a:rPr>
              <a:t>Deletes contents from PTA storage based on playlist.</a:t>
            </a:r>
          </a:p>
          <a:p>
            <a:pPr marL="342900" indent="-342900">
              <a:lnSpc>
                <a:spcPct val="120000"/>
              </a:lnSpc>
              <a:spcBef>
                <a:spcPct val="50000"/>
              </a:spcBef>
              <a:buFont typeface="Arial" charset="0"/>
              <a:buChar char="•"/>
            </a:pPr>
            <a:r>
              <a:rPr lang="en-US" altLang="zh-CN" sz="1400" b="1" baseline="0">
                <a:solidFill>
                  <a:srgbClr val="5C5C5C"/>
                </a:solidFill>
                <a:latin typeface="Calibri" pitchFamily="34" charset="0"/>
                <a:cs typeface="Helvetica World" pitchFamily="34" charset="0"/>
              </a:rPr>
              <a:t>Playout cloud with richer features and lower cost</a:t>
            </a:r>
          </a:p>
          <a:p>
            <a:pPr marL="742950" lvl="1" indent="-285750">
              <a:lnSpc>
                <a:spcPct val="120000"/>
              </a:lnSpc>
              <a:buFont typeface="Arial" charset="0"/>
              <a:buChar char="•"/>
            </a:pPr>
            <a:r>
              <a:rPr lang="en-US" altLang="zh-CN" sz="1400" baseline="0">
                <a:solidFill>
                  <a:srgbClr val="5C5C5C"/>
                </a:solidFill>
                <a:latin typeface="Calibri" pitchFamily="34" charset="0"/>
                <a:cs typeface="Helvetica World" pitchFamily="34" charset="0"/>
              </a:rPr>
              <a:t>Provides N+1 scalability, robust content availability, and cost effective solution</a:t>
            </a:r>
          </a:p>
          <a:p>
            <a:pPr marL="342900" indent="-342900">
              <a:spcBef>
                <a:spcPct val="50000"/>
              </a:spcBef>
              <a:buFont typeface="Arial" charset="0"/>
              <a:buChar char="•"/>
            </a:pPr>
            <a:endParaRPr lang="en-US" altLang="zh-CN" sz="1300" baseline="0">
              <a:solidFill>
                <a:srgbClr val="5C5C5C"/>
              </a:solidFill>
              <a:latin typeface="Helvetica World" pitchFamily="34" charset="0"/>
              <a:cs typeface="Helvetica World" pitchFamily="34" charset="0"/>
            </a:endParaRPr>
          </a:p>
        </p:txBody>
      </p:sp>
      <p:pic>
        <p:nvPicPr>
          <p:cNvPr id="53277" name="Picture 49" descr="MSV-G"/>
          <p:cNvPicPr>
            <a:picLocks noChangeAspect="1" noChangeArrowheads="1"/>
          </p:cNvPicPr>
          <p:nvPr/>
        </p:nvPicPr>
        <p:blipFill>
          <a:blip r:embed="rId9"/>
          <a:srcRect/>
          <a:stretch>
            <a:fillRect/>
          </a:stretch>
        </p:blipFill>
        <p:spPr bwMode="auto">
          <a:xfrm>
            <a:off x="3505200" y="3409950"/>
            <a:ext cx="685800" cy="328613"/>
          </a:xfrm>
          <a:prstGeom prst="rect">
            <a:avLst/>
          </a:prstGeom>
          <a:noFill/>
          <a:ln w="9525">
            <a:noFill/>
            <a:miter lim="800000"/>
            <a:headEnd/>
            <a:tailEnd/>
          </a:ln>
        </p:spPr>
      </p:pic>
      <p:pic>
        <p:nvPicPr>
          <p:cNvPr id="53278" name="Picture 49" descr="MSV-G"/>
          <p:cNvPicPr>
            <a:picLocks noChangeAspect="1" noChangeArrowheads="1"/>
          </p:cNvPicPr>
          <p:nvPr/>
        </p:nvPicPr>
        <p:blipFill>
          <a:blip r:embed="rId9"/>
          <a:srcRect/>
          <a:stretch>
            <a:fillRect/>
          </a:stretch>
        </p:blipFill>
        <p:spPr bwMode="auto">
          <a:xfrm>
            <a:off x="2286000" y="3467100"/>
            <a:ext cx="685800" cy="328613"/>
          </a:xfrm>
          <a:prstGeom prst="rect">
            <a:avLst/>
          </a:prstGeom>
          <a:noFill/>
          <a:ln w="9525">
            <a:noFill/>
            <a:miter lim="800000"/>
            <a:headEnd/>
            <a:tailEnd/>
          </a:ln>
        </p:spPr>
      </p:pic>
      <p:sp>
        <p:nvSpPr>
          <p:cNvPr id="53279" name="Line 251"/>
          <p:cNvSpPr>
            <a:spLocks noChangeShapeType="1"/>
          </p:cNvSpPr>
          <p:nvPr/>
        </p:nvSpPr>
        <p:spPr bwMode="auto">
          <a:xfrm flipV="1">
            <a:off x="2590800" y="3105150"/>
            <a:ext cx="0" cy="304800"/>
          </a:xfrm>
          <a:prstGeom prst="line">
            <a:avLst/>
          </a:prstGeom>
          <a:noFill/>
          <a:ln w="38100">
            <a:solidFill>
              <a:srgbClr val="FF9900"/>
            </a:solidFill>
            <a:round/>
            <a:headEnd type="arrow" w="med" len="med"/>
            <a:tailEnd/>
          </a:ln>
        </p:spPr>
        <p:txBody>
          <a:bodyPr/>
          <a:lstStyle/>
          <a:p>
            <a:endParaRPr lang="zh-CN" altLang="en-US"/>
          </a:p>
        </p:txBody>
      </p:sp>
      <p:sp>
        <p:nvSpPr>
          <p:cNvPr id="53280" name="Text Box 81"/>
          <p:cNvSpPr txBox="1">
            <a:spLocks noChangeArrowheads="1"/>
          </p:cNvSpPr>
          <p:nvPr/>
        </p:nvSpPr>
        <p:spPr bwMode="auto">
          <a:xfrm>
            <a:off x="3810000" y="3028950"/>
            <a:ext cx="568325" cy="336550"/>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DA8200"/>
                </a:solidFill>
                <a:latin typeface="Helvetica World" pitchFamily="34" charset="0"/>
              </a:rPr>
              <a:t>Stream </a:t>
            </a:r>
          </a:p>
          <a:p>
            <a:pPr algn="ctr"/>
            <a:r>
              <a:rPr lang="en-US" altLang="zh-CN" sz="800" b="1" baseline="0">
                <a:solidFill>
                  <a:srgbClr val="DA8200"/>
                </a:solidFill>
                <a:latin typeface="Helvetica World" pitchFamily="34" charset="0"/>
              </a:rPr>
              <a:t>through</a:t>
            </a:r>
          </a:p>
        </p:txBody>
      </p:sp>
      <p:sp>
        <p:nvSpPr>
          <p:cNvPr id="53281" name="Line 258"/>
          <p:cNvSpPr>
            <a:spLocks noChangeShapeType="1"/>
          </p:cNvSpPr>
          <p:nvPr/>
        </p:nvSpPr>
        <p:spPr bwMode="auto">
          <a:xfrm>
            <a:off x="1295400" y="2724150"/>
            <a:ext cx="533400" cy="0"/>
          </a:xfrm>
          <a:prstGeom prst="line">
            <a:avLst/>
          </a:prstGeom>
          <a:noFill/>
          <a:ln w="28575">
            <a:solidFill>
              <a:srgbClr val="8C0101"/>
            </a:solidFill>
            <a:round/>
            <a:headEnd type="arrow" w="med" len="med"/>
            <a:tailEnd type="arrow" w="med" len="med"/>
          </a:ln>
        </p:spPr>
        <p:txBody>
          <a:bodyPr/>
          <a:lstStyle/>
          <a:p>
            <a:endParaRPr lang="zh-CN" altLang="en-US"/>
          </a:p>
        </p:txBody>
      </p:sp>
      <p:grpSp>
        <p:nvGrpSpPr>
          <p:cNvPr id="53282" name="Group 66"/>
          <p:cNvGrpSpPr>
            <a:grpSpLocks/>
          </p:cNvGrpSpPr>
          <p:nvPr/>
        </p:nvGrpSpPr>
        <p:grpSpPr bwMode="auto">
          <a:xfrm>
            <a:off x="0" y="1276350"/>
            <a:ext cx="1600200" cy="1143000"/>
            <a:chOff x="96" y="753"/>
            <a:chExt cx="1008" cy="672"/>
          </a:xfrm>
        </p:grpSpPr>
        <p:sp>
          <p:nvSpPr>
            <p:cNvPr id="53285" name="Line 258"/>
            <p:cNvSpPr>
              <a:spLocks noChangeShapeType="1"/>
            </p:cNvSpPr>
            <p:nvPr/>
          </p:nvSpPr>
          <p:spPr bwMode="auto">
            <a:xfrm flipV="1">
              <a:off x="489" y="753"/>
              <a:ext cx="0" cy="672"/>
            </a:xfrm>
            <a:prstGeom prst="line">
              <a:avLst/>
            </a:prstGeom>
            <a:noFill/>
            <a:ln w="28575">
              <a:solidFill>
                <a:srgbClr val="8C0101"/>
              </a:solidFill>
              <a:round/>
              <a:headEnd type="arrow" w="med" len="med"/>
              <a:tailEnd/>
            </a:ln>
          </p:spPr>
          <p:txBody>
            <a:bodyPr/>
            <a:lstStyle/>
            <a:p>
              <a:endParaRPr lang="zh-CN" altLang="en-US"/>
            </a:p>
          </p:txBody>
        </p:sp>
        <p:sp>
          <p:nvSpPr>
            <p:cNvPr id="53286" name="Text Box 164"/>
            <p:cNvSpPr txBox="1">
              <a:spLocks noChangeArrowheads="1"/>
            </p:cNvSpPr>
            <p:nvPr/>
          </p:nvSpPr>
          <p:spPr bwMode="auto">
            <a:xfrm>
              <a:off x="96" y="900"/>
              <a:ext cx="402" cy="198"/>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8C0101"/>
                  </a:solidFill>
                  <a:latin typeface="Helvetica World" pitchFamily="34" charset="0"/>
                </a:rPr>
                <a:t>Metadata</a:t>
              </a:r>
            </a:p>
            <a:p>
              <a:pPr algn="ctr"/>
              <a:r>
                <a:rPr lang="en-US" altLang="zh-CN" sz="800" b="1" baseline="0">
                  <a:solidFill>
                    <a:srgbClr val="8C0101"/>
                  </a:solidFill>
                  <a:latin typeface="Helvetica World" pitchFamily="34" charset="0"/>
                </a:rPr>
                <a:t>Control</a:t>
              </a:r>
            </a:p>
          </p:txBody>
        </p:sp>
        <p:sp>
          <p:nvSpPr>
            <p:cNvPr id="53287" name="Line 258"/>
            <p:cNvSpPr>
              <a:spLocks noChangeShapeType="1"/>
            </p:cNvSpPr>
            <p:nvPr/>
          </p:nvSpPr>
          <p:spPr bwMode="auto">
            <a:xfrm flipH="1" flipV="1">
              <a:off x="480" y="756"/>
              <a:ext cx="624" cy="0"/>
            </a:xfrm>
            <a:prstGeom prst="line">
              <a:avLst/>
            </a:prstGeom>
            <a:noFill/>
            <a:ln w="28575">
              <a:solidFill>
                <a:srgbClr val="8C0101"/>
              </a:solidFill>
              <a:round/>
              <a:headEnd type="arrow" w="med" len="med"/>
              <a:tailEnd/>
            </a:ln>
          </p:spPr>
          <p:txBody>
            <a:bodyPr/>
            <a:lstStyle/>
            <a:p>
              <a:endParaRPr lang="zh-CN" altLang="en-US"/>
            </a:p>
          </p:txBody>
        </p:sp>
      </p:grpSp>
      <p:sp>
        <p:nvSpPr>
          <p:cNvPr id="53283" name="TextBox 143"/>
          <p:cNvSpPr txBox="1">
            <a:spLocks noChangeArrowheads="1"/>
          </p:cNvSpPr>
          <p:nvPr/>
        </p:nvSpPr>
        <p:spPr bwMode="auto">
          <a:xfrm>
            <a:off x="4267200" y="1733550"/>
            <a:ext cx="1095375" cy="304800"/>
          </a:xfrm>
          <a:prstGeom prst="rect">
            <a:avLst/>
          </a:prstGeom>
          <a:noFill/>
          <a:ln w="9525">
            <a:noFill/>
            <a:miter lim="800000"/>
            <a:headEnd/>
            <a:tailEnd/>
          </a:ln>
        </p:spPr>
        <p:txBody>
          <a:bodyPr lIns="91409" tIns="45705" rIns="91409" bIns="45705">
            <a:spAutoFit/>
          </a:bodyPr>
          <a:lstStyle/>
          <a:p>
            <a:pPr algn="ctr"/>
            <a:r>
              <a:rPr lang="en-US" altLang="zh-CN" sz="1400" b="1" baseline="0">
                <a:solidFill>
                  <a:schemeClr val="bg1"/>
                </a:solidFill>
                <a:latin typeface="Calibri" pitchFamily="34" charset="0"/>
              </a:rPr>
              <a:t>CloudAqua</a:t>
            </a:r>
          </a:p>
        </p:txBody>
      </p:sp>
      <p:pic>
        <p:nvPicPr>
          <p:cNvPr id="53284" name="Picture 69" descr="XORMedia_Logo.png"/>
          <p:cNvPicPr>
            <a:picLocks noChangeAspect="1"/>
          </p:cNvPicPr>
          <p:nvPr/>
        </p:nvPicPr>
        <p:blipFill>
          <a:blip r:embed="rId10"/>
          <a:srcRect r="46205"/>
          <a:stretch>
            <a:fillRect/>
          </a:stretch>
        </p:blipFill>
        <p:spPr bwMode="auto">
          <a:xfrm>
            <a:off x="4522788" y="1468438"/>
            <a:ext cx="625475" cy="279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7"/>
          <p:cNvGrpSpPr>
            <a:grpSpLocks/>
          </p:cNvGrpSpPr>
          <p:nvPr/>
        </p:nvGrpSpPr>
        <p:grpSpPr bwMode="auto">
          <a:xfrm>
            <a:off x="1209675" y="1428750"/>
            <a:ext cx="2895600" cy="2209800"/>
            <a:chOff x="789473" y="526152"/>
            <a:chExt cx="7273705" cy="4734034"/>
          </a:xfrm>
        </p:grpSpPr>
        <p:sp>
          <p:nvSpPr>
            <p:cNvPr id="54304" name="Cloud 133"/>
            <p:cNvSpPr>
              <a:spLocks/>
            </p:cNvSpPr>
            <p:nvPr/>
          </p:nvSpPr>
          <p:spPr bwMode="auto">
            <a:xfrm rot="-10510726">
              <a:off x="789473" y="526152"/>
              <a:ext cx="7273705" cy="458446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5D7EE">
                <a:alpha val="20000"/>
              </a:srgbClr>
            </a:solidFill>
            <a:ln w="19050" cap="flat" algn="ctr">
              <a:noFill/>
              <a:prstDash val="solid"/>
              <a:round/>
              <a:headEnd/>
              <a:tailEnd/>
            </a:ln>
          </p:spPr>
          <p:txBody>
            <a:bodyPr anchor="ctr"/>
            <a:lstStyle/>
            <a:p>
              <a:endParaRPr lang="zh-CN" altLang="en-US"/>
            </a:p>
          </p:txBody>
        </p:sp>
        <p:sp>
          <p:nvSpPr>
            <p:cNvPr id="54305" name="Cloud 134"/>
            <p:cNvSpPr>
              <a:spLocks/>
            </p:cNvSpPr>
            <p:nvPr/>
          </p:nvSpPr>
          <p:spPr bwMode="auto">
            <a:xfrm rot="-10510726">
              <a:off x="1089966" y="780429"/>
              <a:ext cx="6964374" cy="4479757"/>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5D7EE">
                <a:alpha val="25098"/>
              </a:srgbClr>
            </a:solidFill>
            <a:ln w="19050" cap="flat" algn="ctr">
              <a:noFill/>
              <a:prstDash val="solid"/>
              <a:round/>
              <a:headEnd/>
              <a:tailEnd/>
            </a:ln>
          </p:spPr>
          <p:txBody>
            <a:bodyPr anchor="ctr"/>
            <a:lstStyle/>
            <a:p>
              <a:endParaRPr lang="zh-CN" altLang="en-US"/>
            </a:p>
          </p:txBody>
        </p:sp>
        <p:sp>
          <p:nvSpPr>
            <p:cNvPr id="54306" name="Cloud 135"/>
            <p:cNvSpPr>
              <a:spLocks/>
            </p:cNvSpPr>
            <p:nvPr/>
          </p:nvSpPr>
          <p:spPr bwMode="auto">
            <a:xfrm rot="-10510726">
              <a:off x="1023682" y="967399"/>
              <a:ext cx="6964374" cy="397120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5D7EE">
                <a:alpha val="50195"/>
              </a:srgbClr>
            </a:solidFill>
            <a:ln w="19050" cap="flat" algn="ctr">
              <a:noFill/>
              <a:prstDash val="solid"/>
              <a:round/>
              <a:headEnd/>
              <a:tailEnd/>
            </a:ln>
          </p:spPr>
          <p:txBody>
            <a:bodyPr anchor="ctr"/>
            <a:lstStyle/>
            <a:p>
              <a:endParaRPr lang="zh-CN" altLang="en-US"/>
            </a:p>
          </p:txBody>
        </p:sp>
      </p:grpSp>
      <p:sp>
        <p:nvSpPr>
          <p:cNvPr id="54274" name="Title 1"/>
          <p:cNvSpPr>
            <a:spLocks noGrp="1"/>
          </p:cNvSpPr>
          <p:nvPr>
            <p:ph type="title" idx="4294967295"/>
          </p:nvPr>
        </p:nvSpPr>
        <p:spPr>
          <a:xfrm>
            <a:off x="381000" y="0"/>
            <a:ext cx="8229600" cy="857250"/>
          </a:xfrm>
        </p:spPr>
        <p:txBody>
          <a:bodyPr/>
          <a:lstStyle/>
          <a:p>
            <a:r>
              <a:rPr lang="en-US" altLang="zh-CN" smtClean="0">
                <a:solidFill>
                  <a:srgbClr val="497039"/>
                </a:solidFill>
              </a:rPr>
              <a:t>Simplified workflow for live contents</a:t>
            </a:r>
          </a:p>
        </p:txBody>
      </p:sp>
      <p:sp>
        <p:nvSpPr>
          <p:cNvPr id="54275" name="TextBox 14"/>
          <p:cNvSpPr txBox="1">
            <a:spLocks noChangeArrowheads="1"/>
          </p:cNvSpPr>
          <p:nvPr/>
        </p:nvSpPr>
        <p:spPr bwMode="auto">
          <a:xfrm>
            <a:off x="2895600" y="4324350"/>
            <a:ext cx="1143000" cy="396875"/>
          </a:xfrm>
          <a:prstGeom prst="rect">
            <a:avLst/>
          </a:prstGeom>
          <a:noFill/>
          <a:ln w="9525" algn="ctr">
            <a:noFill/>
            <a:miter lim="800000"/>
            <a:headEnd/>
            <a:tailEnd/>
          </a:ln>
        </p:spPr>
        <p:txBody>
          <a:bodyPr lIns="91409" tIns="45705" rIns="91409" bIns="45705">
            <a:spAutoFit/>
          </a:bodyPr>
          <a:lstStyle/>
          <a:p>
            <a:pPr algn="ctr"/>
            <a:r>
              <a:rPr lang="en-US" altLang="zh-CN" sz="1000" b="1" baseline="0">
                <a:latin typeface="Calibri" pitchFamily="34" charset="0"/>
              </a:rPr>
              <a:t>Video Server</a:t>
            </a:r>
          </a:p>
          <a:p>
            <a:pPr algn="ctr"/>
            <a:r>
              <a:rPr lang="en-US" altLang="zh-CN" sz="1000" b="1" baseline="0">
                <a:latin typeface="Calibri" pitchFamily="34" charset="0"/>
              </a:rPr>
              <a:t>MSV-G/ MSV-C</a:t>
            </a:r>
          </a:p>
        </p:txBody>
      </p:sp>
      <p:grpSp>
        <p:nvGrpSpPr>
          <p:cNvPr id="54276" name="Group 52"/>
          <p:cNvGrpSpPr>
            <a:grpSpLocks/>
          </p:cNvGrpSpPr>
          <p:nvPr/>
        </p:nvGrpSpPr>
        <p:grpSpPr bwMode="auto">
          <a:xfrm>
            <a:off x="523875" y="1276350"/>
            <a:ext cx="762000" cy="762000"/>
            <a:chOff x="144" y="1620"/>
            <a:chExt cx="630" cy="768"/>
          </a:xfrm>
        </p:grpSpPr>
        <p:sp>
          <p:nvSpPr>
            <p:cNvPr id="19" name="Rounded Rectangle 21"/>
            <p:cNvSpPr>
              <a:spLocks noChangeArrowheads="1"/>
            </p:cNvSpPr>
            <p:nvPr/>
          </p:nvSpPr>
          <p:spPr bwMode="auto">
            <a:xfrm>
              <a:off x="144" y="1620"/>
              <a:ext cx="627" cy="768"/>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a:defRPr/>
              </a:pPr>
              <a:endParaRPr lang="zh-CN" altLang="en-US" baseline="0">
                <a:solidFill>
                  <a:srgbClr val="FFFFFF"/>
                </a:solidFill>
                <a:latin typeface="Calibri" pitchFamily="34" charset="0"/>
              </a:endParaRPr>
            </a:p>
          </p:txBody>
        </p:sp>
        <p:sp>
          <p:nvSpPr>
            <p:cNvPr id="54303" name="Rounded Rectangle 54"/>
            <p:cNvSpPr>
              <a:spLocks noChangeArrowheads="1"/>
            </p:cNvSpPr>
            <p:nvPr/>
          </p:nvSpPr>
          <p:spPr bwMode="auto">
            <a:xfrm>
              <a:off x="150" y="1620"/>
              <a:ext cx="624" cy="187"/>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Contents</a:t>
              </a:r>
            </a:p>
          </p:txBody>
        </p:sp>
      </p:grpSp>
      <p:sp>
        <p:nvSpPr>
          <p:cNvPr id="54277" name="Rectangle 6"/>
          <p:cNvSpPr>
            <a:spLocks/>
          </p:cNvSpPr>
          <p:nvPr/>
        </p:nvSpPr>
        <p:spPr bwMode="auto">
          <a:xfrm>
            <a:off x="4572000" y="1200150"/>
            <a:ext cx="3962400" cy="3200400"/>
          </a:xfrm>
          <a:prstGeom prst="rect">
            <a:avLst/>
          </a:prstGeom>
          <a:noFill/>
          <a:ln w="9525">
            <a:noFill/>
            <a:miter lim="800000"/>
            <a:headEnd/>
            <a:tailEnd/>
          </a:ln>
        </p:spPr>
        <p:txBody>
          <a:bodyPr/>
          <a:lstStyle/>
          <a:p>
            <a:pPr marL="342900" indent="-342900">
              <a:lnSpc>
                <a:spcPct val="120000"/>
              </a:lnSpc>
              <a:buFont typeface="Arial" charset="0"/>
              <a:buChar char="•"/>
            </a:pPr>
            <a:r>
              <a:rPr lang="en-US" altLang="zh-CN" sz="1400" b="1" baseline="0">
                <a:solidFill>
                  <a:srgbClr val="5C5C5C"/>
                </a:solidFill>
                <a:latin typeface="Calibri" pitchFamily="34" charset="0"/>
                <a:cs typeface="Helvetica World" pitchFamily="34" charset="0"/>
              </a:rPr>
              <a:t>Procedures of a simplified broadcasting workflow</a:t>
            </a:r>
            <a:endParaRPr lang="en-US" altLang="zh-CN" sz="1400" baseline="0">
              <a:solidFill>
                <a:srgbClr val="5C5C5C"/>
              </a:solidFill>
              <a:latin typeface="Calibri" pitchFamily="34" charset="0"/>
              <a:cs typeface="Helvetica World" pitchFamily="34" charset="0"/>
            </a:endParaRPr>
          </a:p>
          <a:p>
            <a:pPr marL="800100" lvl="1" indent="-342900">
              <a:lnSpc>
                <a:spcPct val="120000"/>
              </a:lnSpc>
              <a:buFont typeface="Arial" charset="0"/>
              <a:buAutoNum type="arabicPeriod"/>
            </a:pPr>
            <a:r>
              <a:rPr lang="en-US" altLang="zh-CN" sz="1400" baseline="0">
                <a:solidFill>
                  <a:srgbClr val="5C5C5C"/>
                </a:solidFill>
                <a:latin typeface="Calibri" pitchFamily="34" charset="0"/>
                <a:cs typeface="Helvetica World" pitchFamily="34" charset="0"/>
              </a:rPr>
              <a:t>Contents upload to CloudAqua</a:t>
            </a:r>
          </a:p>
          <a:p>
            <a:pPr marL="800100" lvl="1" indent="-342900">
              <a:lnSpc>
                <a:spcPct val="120000"/>
              </a:lnSpc>
              <a:buFont typeface="Arial" charset="0"/>
              <a:buAutoNum type="arabicPeriod"/>
            </a:pPr>
            <a:r>
              <a:rPr lang="en-US" altLang="zh-CN" sz="1400" baseline="0">
                <a:solidFill>
                  <a:srgbClr val="5C5C5C"/>
                </a:solidFill>
                <a:latin typeface="Calibri" pitchFamily="34" charset="0"/>
                <a:cs typeface="Helvetica World" pitchFamily="34" charset="0"/>
              </a:rPr>
              <a:t>Contents replica generated on both production cloud and playout cloud</a:t>
            </a:r>
          </a:p>
          <a:p>
            <a:pPr marL="800100" lvl="1" indent="-342900">
              <a:lnSpc>
                <a:spcPct val="120000"/>
              </a:lnSpc>
              <a:buFont typeface="Arial" charset="0"/>
              <a:buAutoNum type="arabicPeriod"/>
            </a:pPr>
            <a:r>
              <a:rPr lang="en-US" altLang="zh-CN" sz="1400" baseline="0">
                <a:solidFill>
                  <a:srgbClr val="5C5C5C"/>
                </a:solidFill>
                <a:latin typeface="Calibri" pitchFamily="34" charset="0"/>
                <a:cs typeface="Helvetica World" pitchFamily="34" charset="0"/>
              </a:rPr>
              <a:t>Stream from playout cloud</a:t>
            </a:r>
          </a:p>
          <a:p>
            <a:pPr marL="342900" indent="-342900">
              <a:lnSpc>
                <a:spcPct val="120000"/>
              </a:lnSpc>
              <a:spcBef>
                <a:spcPct val="50000"/>
              </a:spcBef>
              <a:buFont typeface="Arial" charset="0"/>
              <a:buChar char="•"/>
            </a:pPr>
            <a:r>
              <a:rPr lang="en-US" altLang="zh-CN" sz="1400" b="1" baseline="0">
                <a:solidFill>
                  <a:srgbClr val="5C5C5C"/>
                </a:solidFill>
                <a:latin typeface="Calibri" pitchFamily="34" charset="0"/>
                <a:cs typeface="Helvetica World" pitchFamily="34" charset="0"/>
              </a:rPr>
              <a:t>Benefits</a:t>
            </a:r>
          </a:p>
          <a:p>
            <a:pPr marL="800100" lvl="1" indent="-342900">
              <a:lnSpc>
                <a:spcPct val="120000"/>
              </a:lnSpc>
              <a:buFont typeface="Arial" charset="0"/>
              <a:buChar char="•"/>
            </a:pPr>
            <a:r>
              <a:rPr lang="en-US" altLang="zh-CN" sz="1400" baseline="0">
                <a:solidFill>
                  <a:srgbClr val="5C5C5C"/>
                </a:solidFill>
                <a:latin typeface="Calibri" pitchFamily="34" charset="0"/>
                <a:cs typeface="Helvetica World" pitchFamily="34" charset="0"/>
              </a:rPr>
              <a:t>Lower Latency for live contents, such as news, sports events</a:t>
            </a:r>
          </a:p>
          <a:p>
            <a:pPr marL="800100" lvl="1" indent="-342900">
              <a:lnSpc>
                <a:spcPct val="120000"/>
              </a:lnSpc>
              <a:buFont typeface="Arial" charset="0"/>
              <a:buChar char="•"/>
            </a:pPr>
            <a:r>
              <a:rPr lang="en-US" altLang="zh-CN" sz="1400" baseline="0">
                <a:solidFill>
                  <a:srgbClr val="5C5C5C"/>
                </a:solidFill>
                <a:latin typeface="Calibri" pitchFamily="34" charset="0"/>
                <a:cs typeface="Helvetica World" pitchFamily="34" charset="0"/>
              </a:rPr>
              <a:t>Less complexity</a:t>
            </a:r>
          </a:p>
        </p:txBody>
      </p:sp>
      <p:pic>
        <p:nvPicPr>
          <p:cNvPr id="54278" name="Picture 49" descr="MSV-G"/>
          <p:cNvPicPr>
            <a:picLocks noChangeAspect="1" noChangeArrowheads="1"/>
          </p:cNvPicPr>
          <p:nvPr/>
        </p:nvPicPr>
        <p:blipFill>
          <a:blip r:embed="rId2"/>
          <a:srcRect/>
          <a:stretch>
            <a:fillRect/>
          </a:stretch>
        </p:blipFill>
        <p:spPr bwMode="auto">
          <a:xfrm>
            <a:off x="2809875" y="3714750"/>
            <a:ext cx="1228725" cy="588963"/>
          </a:xfrm>
          <a:prstGeom prst="rect">
            <a:avLst/>
          </a:prstGeom>
          <a:noFill/>
          <a:ln w="9525">
            <a:noFill/>
            <a:miter lim="800000"/>
            <a:headEnd/>
            <a:tailEnd/>
          </a:ln>
        </p:spPr>
      </p:pic>
      <p:sp>
        <p:nvSpPr>
          <p:cNvPr id="54279" name="Line 258"/>
          <p:cNvSpPr>
            <a:spLocks noChangeShapeType="1"/>
          </p:cNvSpPr>
          <p:nvPr/>
        </p:nvSpPr>
        <p:spPr bwMode="auto">
          <a:xfrm>
            <a:off x="1133475" y="2114550"/>
            <a:ext cx="381000" cy="304800"/>
          </a:xfrm>
          <a:prstGeom prst="line">
            <a:avLst/>
          </a:prstGeom>
          <a:noFill/>
          <a:ln w="28575">
            <a:solidFill>
              <a:srgbClr val="8C0101"/>
            </a:solidFill>
            <a:round/>
            <a:headEnd/>
            <a:tailEnd type="arrow" w="med" len="med"/>
          </a:ln>
        </p:spPr>
        <p:txBody>
          <a:bodyPr/>
          <a:lstStyle/>
          <a:p>
            <a:endParaRPr lang="zh-CN" altLang="en-US"/>
          </a:p>
        </p:txBody>
      </p:sp>
      <p:pic>
        <p:nvPicPr>
          <p:cNvPr id="54280" name="Picture 54" descr="application_x_object"/>
          <p:cNvPicPr>
            <a:picLocks noChangeAspect="1" noChangeArrowheads="1"/>
          </p:cNvPicPr>
          <p:nvPr/>
        </p:nvPicPr>
        <p:blipFill>
          <a:blip r:embed="rId3"/>
          <a:srcRect/>
          <a:stretch>
            <a:fillRect/>
          </a:stretch>
        </p:blipFill>
        <p:spPr bwMode="auto">
          <a:xfrm>
            <a:off x="704850" y="1571625"/>
            <a:ext cx="381000" cy="381000"/>
          </a:xfrm>
          <a:prstGeom prst="rect">
            <a:avLst/>
          </a:prstGeom>
          <a:noFill/>
          <a:ln w="9525">
            <a:noFill/>
            <a:miter lim="800000"/>
            <a:headEnd/>
            <a:tailEnd/>
          </a:ln>
        </p:spPr>
      </p:pic>
      <p:sp>
        <p:nvSpPr>
          <p:cNvPr id="54281" name="Text Box 164"/>
          <p:cNvSpPr txBox="1">
            <a:spLocks noChangeArrowheads="1"/>
          </p:cNvSpPr>
          <p:nvPr/>
        </p:nvSpPr>
        <p:spPr bwMode="auto">
          <a:xfrm>
            <a:off x="1211263" y="2028825"/>
            <a:ext cx="242887" cy="214313"/>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8C0101"/>
                </a:solidFill>
                <a:latin typeface="Helvetica World" pitchFamily="34" charset="0"/>
              </a:rPr>
              <a:t>1</a:t>
            </a:r>
          </a:p>
        </p:txBody>
      </p:sp>
      <p:sp>
        <p:nvSpPr>
          <p:cNvPr id="54282" name="Line 258"/>
          <p:cNvSpPr>
            <a:spLocks noChangeShapeType="1"/>
          </p:cNvSpPr>
          <p:nvPr/>
        </p:nvSpPr>
        <p:spPr bwMode="auto">
          <a:xfrm>
            <a:off x="3343275" y="3333750"/>
            <a:ext cx="0" cy="381000"/>
          </a:xfrm>
          <a:prstGeom prst="line">
            <a:avLst/>
          </a:prstGeom>
          <a:noFill/>
          <a:ln w="28575">
            <a:solidFill>
              <a:srgbClr val="8C0101"/>
            </a:solidFill>
            <a:round/>
            <a:headEnd/>
            <a:tailEnd type="arrow" w="med" len="med"/>
          </a:ln>
        </p:spPr>
        <p:txBody>
          <a:bodyPr/>
          <a:lstStyle/>
          <a:p>
            <a:endParaRPr lang="zh-CN" altLang="en-US"/>
          </a:p>
        </p:txBody>
      </p:sp>
      <p:sp>
        <p:nvSpPr>
          <p:cNvPr id="54283" name="Text Box 164"/>
          <p:cNvSpPr txBox="1">
            <a:spLocks noChangeArrowheads="1"/>
          </p:cNvSpPr>
          <p:nvPr/>
        </p:nvSpPr>
        <p:spPr bwMode="auto">
          <a:xfrm>
            <a:off x="3344863" y="3376613"/>
            <a:ext cx="242887" cy="214312"/>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8C0101"/>
                </a:solidFill>
                <a:latin typeface="Helvetica World" pitchFamily="34" charset="0"/>
              </a:rPr>
              <a:t>3</a:t>
            </a:r>
          </a:p>
        </p:txBody>
      </p:sp>
      <p:sp>
        <p:nvSpPr>
          <p:cNvPr id="54284" name="Rounded Rectangle 80"/>
          <p:cNvSpPr>
            <a:spLocks noChangeArrowheads="1"/>
          </p:cNvSpPr>
          <p:nvPr/>
        </p:nvSpPr>
        <p:spPr bwMode="auto">
          <a:xfrm>
            <a:off x="1905000" y="1581150"/>
            <a:ext cx="1447800" cy="838200"/>
          </a:xfrm>
          <a:prstGeom prst="roundRect">
            <a:avLst>
              <a:gd name="adj" fmla="val 11292"/>
            </a:avLst>
          </a:prstGeom>
          <a:solidFill>
            <a:srgbClr val="B7D890">
              <a:alpha val="79999"/>
            </a:srgbClr>
          </a:solidFill>
          <a:ln w="9525" algn="ctr">
            <a:noFill/>
            <a:round/>
            <a:headEnd/>
            <a:tailEnd/>
          </a:ln>
        </p:spPr>
        <p:txBody>
          <a:bodyPr anchor="ctr"/>
          <a:lstStyle/>
          <a:p>
            <a:pPr algn="ctr"/>
            <a:endParaRPr lang="en-US" altLang="zh-CN" sz="900" baseline="0">
              <a:latin typeface="Calibri" pitchFamily="34" charset="0"/>
            </a:endParaRPr>
          </a:p>
        </p:txBody>
      </p:sp>
      <p:pic>
        <p:nvPicPr>
          <p:cNvPr id="54285" name="Picture 57" descr="application_x_object"/>
          <p:cNvPicPr>
            <a:picLocks noChangeAspect="1" noChangeArrowheads="1"/>
          </p:cNvPicPr>
          <p:nvPr/>
        </p:nvPicPr>
        <p:blipFill>
          <a:blip r:embed="rId4"/>
          <a:srcRect/>
          <a:stretch>
            <a:fillRect/>
          </a:stretch>
        </p:blipFill>
        <p:spPr bwMode="auto">
          <a:xfrm>
            <a:off x="2076450" y="2019300"/>
            <a:ext cx="304800" cy="304800"/>
          </a:xfrm>
          <a:prstGeom prst="rect">
            <a:avLst/>
          </a:prstGeom>
          <a:noFill/>
          <a:ln w="9525">
            <a:noFill/>
            <a:miter lim="800000"/>
            <a:headEnd/>
            <a:tailEnd/>
          </a:ln>
        </p:spPr>
      </p:pic>
      <p:sp>
        <p:nvSpPr>
          <p:cNvPr id="54286" name="Text Box 164"/>
          <p:cNvSpPr txBox="1">
            <a:spLocks noChangeArrowheads="1"/>
          </p:cNvSpPr>
          <p:nvPr/>
        </p:nvSpPr>
        <p:spPr bwMode="auto">
          <a:xfrm>
            <a:off x="2106613" y="2066925"/>
            <a:ext cx="242887" cy="214313"/>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8C0101"/>
                </a:solidFill>
                <a:latin typeface="Helvetica World" pitchFamily="34" charset="0"/>
              </a:rPr>
              <a:t>2</a:t>
            </a:r>
          </a:p>
        </p:txBody>
      </p:sp>
      <p:sp>
        <p:nvSpPr>
          <p:cNvPr id="54287" name="Text Box 167"/>
          <p:cNvSpPr txBox="1">
            <a:spLocks noChangeArrowheads="1"/>
          </p:cNvSpPr>
          <p:nvPr/>
        </p:nvSpPr>
        <p:spPr bwMode="auto">
          <a:xfrm>
            <a:off x="2095500" y="1504950"/>
            <a:ext cx="1066800" cy="428625"/>
          </a:xfrm>
          <a:prstGeom prst="rect">
            <a:avLst/>
          </a:prstGeom>
          <a:noFill/>
          <a:ln w="9525" algn="ctr">
            <a:noFill/>
            <a:miter lim="800000"/>
            <a:headEnd/>
            <a:tailEnd/>
          </a:ln>
        </p:spPr>
        <p:txBody>
          <a:bodyPr>
            <a:spAutoFit/>
          </a:bodyPr>
          <a:lstStyle/>
          <a:p>
            <a:pPr algn="ctr"/>
            <a:r>
              <a:rPr lang="en-US" altLang="zh-CN" sz="1600" b="1">
                <a:solidFill>
                  <a:schemeClr val="bg1"/>
                </a:solidFill>
                <a:cs typeface="Helvetica World" pitchFamily="34" charset="0"/>
              </a:rPr>
              <a:t>Production </a:t>
            </a:r>
            <a:r>
              <a:rPr lang="en-US" altLang="zh-CN" sz="1600" b="1">
                <a:solidFill>
                  <a:schemeClr val="bg1"/>
                </a:solidFill>
              </a:rPr>
              <a:t> </a:t>
            </a:r>
          </a:p>
          <a:p>
            <a:pPr algn="ctr"/>
            <a:r>
              <a:rPr lang="en-US" altLang="zh-CN" sz="1600" b="1">
                <a:solidFill>
                  <a:schemeClr val="bg1"/>
                </a:solidFill>
                <a:cs typeface="Helvetica World" pitchFamily="34" charset="0"/>
              </a:rPr>
              <a:t>Cloud</a:t>
            </a:r>
          </a:p>
        </p:txBody>
      </p:sp>
      <p:sp>
        <p:nvSpPr>
          <p:cNvPr id="54288" name="TextBox 14"/>
          <p:cNvSpPr txBox="1">
            <a:spLocks noChangeArrowheads="1"/>
          </p:cNvSpPr>
          <p:nvPr/>
        </p:nvSpPr>
        <p:spPr bwMode="auto">
          <a:xfrm>
            <a:off x="2286000" y="2019300"/>
            <a:ext cx="514350" cy="214313"/>
          </a:xfrm>
          <a:prstGeom prst="rect">
            <a:avLst/>
          </a:prstGeom>
          <a:noFill/>
          <a:ln w="9525" algn="ctr">
            <a:noFill/>
            <a:miter lim="800000"/>
            <a:headEnd/>
            <a:tailEnd/>
          </a:ln>
        </p:spPr>
        <p:txBody>
          <a:bodyPr lIns="91409" tIns="45705" rIns="91409" bIns="45705">
            <a:spAutoFit/>
          </a:bodyPr>
          <a:lstStyle/>
          <a:p>
            <a:pPr algn="ctr"/>
            <a:r>
              <a:rPr lang="en-US" altLang="zh-CN" sz="800" b="1" baseline="0">
                <a:solidFill>
                  <a:schemeClr val="bg1"/>
                </a:solidFill>
                <a:latin typeface="Calibri" pitchFamily="34" charset="0"/>
              </a:rPr>
              <a:t>replica</a:t>
            </a:r>
          </a:p>
        </p:txBody>
      </p:sp>
      <p:sp>
        <p:nvSpPr>
          <p:cNvPr id="54289" name="Rounded Rectangle 80"/>
          <p:cNvSpPr>
            <a:spLocks noChangeArrowheads="1"/>
          </p:cNvSpPr>
          <p:nvPr/>
        </p:nvSpPr>
        <p:spPr bwMode="auto">
          <a:xfrm>
            <a:off x="2743200" y="2495550"/>
            <a:ext cx="1143000" cy="781050"/>
          </a:xfrm>
          <a:prstGeom prst="roundRect">
            <a:avLst>
              <a:gd name="adj" fmla="val 11292"/>
            </a:avLst>
          </a:prstGeom>
          <a:solidFill>
            <a:srgbClr val="00B0F0">
              <a:alpha val="90195"/>
            </a:srgbClr>
          </a:solidFill>
          <a:ln w="9525" algn="ctr">
            <a:noFill/>
            <a:round/>
            <a:headEnd/>
            <a:tailEnd/>
          </a:ln>
        </p:spPr>
        <p:txBody>
          <a:bodyPr anchor="ctr"/>
          <a:lstStyle/>
          <a:p>
            <a:pPr algn="ctr"/>
            <a:endParaRPr lang="en-US" altLang="zh-CN" sz="900" baseline="0">
              <a:latin typeface="Calibri" pitchFamily="34" charset="0"/>
            </a:endParaRPr>
          </a:p>
        </p:txBody>
      </p:sp>
      <p:pic>
        <p:nvPicPr>
          <p:cNvPr id="54290" name="Picture 80" descr="application_x_object"/>
          <p:cNvPicPr>
            <a:picLocks noChangeAspect="1" noChangeArrowheads="1"/>
          </p:cNvPicPr>
          <p:nvPr/>
        </p:nvPicPr>
        <p:blipFill>
          <a:blip r:embed="rId4"/>
          <a:srcRect/>
          <a:stretch>
            <a:fillRect/>
          </a:stretch>
        </p:blipFill>
        <p:spPr bwMode="auto">
          <a:xfrm>
            <a:off x="2749550" y="2952750"/>
            <a:ext cx="304800" cy="304800"/>
          </a:xfrm>
          <a:prstGeom prst="rect">
            <a:avLst/>
          </a:prstGeom>
          <a:noFill/>
          <a:ln w="9525">
            <a:noFill/>
            <a:miter lim="800000"/>
            <a:headEnd/>
            <a:tailEnd/>
          </a:ln>
        </p:spPr>
      </p:pic>
      <p:sp>
        <p:nvSpPr>
          <p:cNvPr id="54291" name="Text Box 164"/>
          <p:cNvSpPr txBox="1">
            <a:spLocks noChangeArrowheads="1"/>
          </p:cNvSpPr>
          <p:nvPr/>
        </p:nvSpPr>
        <p:spPr bwMode="auto">
          <a:xfrm>
            <a:off x="2779713" y="3000375"/>
            <a:ext cx="242887" cy="214313"/>
          </a:xfrm>
          <a:prstGeom prst="rect">
            <a:avLst/>
          </a:prstGeom>
          <a:noFill/>
          <a:ln w="9525" algn="ctr">
            <a:noFill/>
            <a:miter lim="800000"/>
            <a:headEnd/>
            <a:tailEnd/>
          </a:ln>
        </p:spPr>
        <p:txBody>
          <a:bodyPr wrap="none" lIns="91409" tIns="45705" rIns="91409" bIns="45705">
            <a:spAutoFit/>
          </a:bodyPr>
          <a:lstStyle/>
          <a:p>
            <a:pPr algn="ctr"/>
            <a:r>
              <a:rPr lang="en-US" altLang="zh-CN" sz="800" b="1" baseline="0">
                <a:solidFill>
                  <a:srgbClr val="8C0101"/>
                </a:solidFill>
                <a:latin typeface="Helvetica World" pitchFamily="34" charset="0"/>
              </a:rPr>
              <a:t>2</a:t>
            </a:r>
          </a:p>
        </p:txBody>
      </p:sp>
      <p:sp>
        <p:nvSpPr>
          <p:cNvPr id="54292" name="Text Box 167"/>
          <p:cNvSpPr txBox="1">
            <a:spLocks noChangeArrowheads="1"/>
          </p:cNvSpPr>
          <p:nvPr/>
        </p:nvSpPr>
        <p:spPr bwMode="auto">
          <a:xfrm>
            <a:off x="2809875" y="2419350"/>
            <a:ext cx="1066800" cy="428625"/>
          </a:xfrm>
          <a:prstGeom prst="rect">
            <a:avLst/>
          </a:prstGeom>
          <a:noFill/>
          <a:ln w="9525" algn="ctr">
            <a:noFill/>
            <a:miter lim="800000"/>
            <a:headEnd/>
            <a:tailEnd/>
          </a:ln>
        </p:spPr>
        <p:txBody>
          <a:bodyPr>
            <a:spAutoFit/>
          </a:bodyPr>
          <a:lstStyle/>
          <a:p>
            <a:pPr algn="ctr"/>
            <a:r>
              <a:rPr lang="en-US" altLang="zh-CN" sz="1600" b="1">
                <a:solidFill>
                  <a:schemeClr val="bg1"/>
                </a:solidFill>
                <a:cs typeface="Helvetica World" pitchFamily="34" charset="0"/>
              </a:rPr>
              <a:t>Playout </a:t>
            </a:r>
            <a:r>
              <a:rPr lang="en-US" altLang="zh-CN" sz="1600" b="1">
                <a:solidFill>
                  <a:schemeClr val="bg1"/>
                </a:solidFill>
              </a:rPr>
              <a:t> </a:t>
            </a:r>
          </a:p>
          <a:p>
            <a:pPr algn="ctr"/>
            <a:r>
              <a:rPr lang="en-US" altLang="zh-CN" sz="1600" b="1">
                <a:solidFill>
                  <a:schemeClr val="bg1"/>
                </a:solidFill>
                <a:cs typeface="Helvetica World" pitchFamily="34" charset="0"/>
              </a:rPr>
              <a:t>Cloud</a:t>
            </a:r>
          </a:p>
        </p:txBody>
      </p:sp>
      <p:sp>
        <p:nvSpPr>
          <p:cNvPr id="54293" name="TextBox 14"/>
          <p:cNvSpPr txBox="1">
            <a:spLocks noChangeArrowheads="1"/>
          </p:cNvSpPr>
          <p:nvPr/>
        </p:nvSpPr>
        <p:spPr bwMode="auto">
          <a:xfrm>
            <a:off x="2968625" y="2981325"/>
            <a:ext cx="514350" cy="214313"/>
          </a:xfrm>
          <a:prstGeom prst="rect">
            <a:avLst/>
          </a:prstGeom>
          <a:noFill/>
          <a:ln w="9525" algn="ctr">
            <a:noFill/>
            <a:miter lim="800000"/>
            <a:headEnd/>
            <a:tailEnd/>
          </a:ln>
        </p:spPr>
        <p:txBody>
          <a:bodyPr lIns="91409" tIns="45705" rIns="91409" bIns="45705">
            <a:spAutoFit/>
          </a:bodyPr>
          <a:lstStyle/>
          <a:p>
            <a:pPr algn="ctr"/>
            <a:r>
              <a:rPr lang="en-US" altLang="zh-CN" sz="800" b="1" baseline="0">
                <a:solidFill>
                  <a:schemeClr val="bg1"/>
                </a:solidFill>
                <a:latin typeface="Calibri" pitchFamily="34" charset="0"/>
              </a:rPr>
              <a:t>replica</a:t>
            </a:r>
          </a:p>
        </p:txBody>
      </p:sp>
      <p:sp>
        <p:nvSpPr>
          <p:cNvPr id="54294" name="TextBox 143"/>
          <p:cNvSpPr txBox="1">
            <a:spLocks noChangeArrowheads="1"/>
          </p:cNvSpPr>
          <p:nvPr/>
        </p:nvSpPr>
        <p:spPr bwMode="auto">
          <a:xfrm>
            <a:off x="1573213" y="2913063"/>
            <a:ext cx="1095375" cy="304800"/>
          </a:xfrm>
          <a:prstGeom prst="rect">
            <a:avLst/>
          </a:prstGeom>
          <a:noFill/>
          <a:ln w="9525">
            <a:noFill/>
            <a:miter lim="800000"/>
            <a:headEnd/>
            <a:tailEnd/>
          </a:ln>
        </p:spPr>
        <p:txBody>
          <a:bodyPr lIns="91409" tIns="45705" rIns="91409" bIns="45705">
            <a:spAutoFit/>
          </a:bodyPr>
          <a:lstStyle/>
          <a:p>
            <a:pPr algn="ctr"/>
            <a:r>
              <a:rPr lang="en-US" altLang="zh-CN" sz="1400" b="1" baseline="0">
                <a:solidFill>
                  <a:schemeClr val="bg1"/>
                </a:solidFill>
                <a:latin typeface="Calibri" pitchFamily="34" charset="0"/>
              </a:rPr>
              <a:t>CloudAqua</a:t>
            </a:r>
          </a:p>
        </p:txBody>
      </p:sp>
      <p:pic>
        <p:nvPicPr>
          <p:cNvPr id="54295" name="Picture 69" descr="XORMedia_Logo.png"/>
          <p:cNvPicPr>
            <a:picLocks noChangeAspect="1"/>
          </p:cNvPicPr>
          <p:nvPr/>
        </p:nvPicPr>
        <p:blipFill>
          <a:blip r:embed="rId5"/>
          <a:srcRect r="46205"/>
          <a:stretch>
            <a:fillRect/>
          </a:stretch>
        </p:blipFill>
        <p:spPr bwMode="auto">
          <a:xfrm>
            <a:off x="1828800" y="2647950"/>
            <a:ext cx="625475" cy="279400"/>
          </a:xfrm>
          <a:prstGeom prst="rect">
            <a:avLst/>
          </a:prstGeom>
          <a:noFill/>
          <a:ln w="9525">
            <a:noFill/>
            <a:miter lim="800000"/>
            <a:headEnd/>
            <a:tailEnd/>
          </a:ln>
        </p:spPr>
      </p:pic>
      <p:pic>
        <p:nvPicPr>
          <p:cNvPr id="54296" name="Picture 2"/>
          <p:cNvPicPr>
            <a:picLocks noChangeAspect="1" noChangeArrowheads="1"/>
          </p:cNvPicPr>
          <p:nvPr/>
        </p:nvPicPr>
        <p:blipFill>
          <a:blip r:embed="rId6"/>
          <a:srcRect/>
          <a:stretch>
            <a:fillRect/>
          </a:stretch>
        </p:blipFill>
        <p:spPr bwMode="auto">
          <a:xfrm>
            <a:off x="2854325" y="1809750"/>
            <a:ext cx="304800" cy="219075"/>
          </a:xfrm>
          <a:prstGeom prst="rect">
            <a:avLst/>
          </a:prstGeom>
          <a:noFill/>
          <a:ln w="9525">
            <a:noFill/>
            <a:miter lim="800000"/>
            <a:headEnd/>
            <a:tailEnd/>
          </a:ln>
        </p:spPr>
      </p:pic>
      <p:pic>
        <p:nvPicPr>
          <p:cNvPr id="54297" name="Picture 2"/>
          <p:cNvPicPr>
            <a:picLocks noChangeAspect="1" noChangeArrowheads="1"/>
          </p:cNvPicPr>
          <p:nvPr/>
        </p:nvPicPr>
        <p:blipFill>
          <a:blip r:embed="rId6"/>
          <a:srcRect/>
          <a:stretch>
            <a:fillRect/>
          </a:stretch>
        </p:blipFill>
        <p:spPr bwMode="auto">
          <a:xfrm>
            <a:off x="2886075" y="1917700"/>
            <a:ext cx="304800" cy="219075"/>
          </a:xfrm>
          <a:prstGeom prst="rect">
            <a:avLst/>
          </a:prstGeom>
          <a:noFill/>
          <a:ln w="9525">
            <a:noFill/>
            <a:miter lim="800000"/>
            <a:headEnd/>
            <a:tailEnd/>
          </a:ln>
        </p:spPr>
      </p:pic>
      <p:pic>
        <p:nvPicPr>
          <p:cNvPr id="54298" name="Picture 2"/>
          <p:cNvPicPr>
            <a:picLocks noChangeAspect="1" noChangeArrowheads="1"/>
          </p:cNvPicPr>
          <p:nvPr/>
        </p:nvPicPr>
        <p:blipFill>
          <a:blip r:embed="rId6"/>
          <a:srcRect/>
          <a:stretch>
            <a:fillRect/>
          </a:stretch>
        </p:blipFill>
        <p:spPr bwMode="auto">
          <a:xfrm>
            <a:off x="2924175" y="2041525"/>
            <a:ext cx="304800" cy="219075"/>
          </a:xfrm>
          <a:prstGeom prst="rect">
            <a:avLst/>
          </a:prstGeom>
          <a:noFill/>
          <a:ln w="9525">
            <a:noFill/>
            <a:miter lim="800000"/>
            <a:headEnd/>
            <a:tailEnd/>
          </a:ln>
        </p:spPr>
      </p:pic>
      <p:pic>
        <p:nvPicPr>
          <p:cNvPr id="54299" name="Picture 2"/>
          <p:cNvPicPr>
            <a:picLocks noChangeAspect="1" noChangeArrowheads="1"/>
          </p:cNvPicPr>
          <p:nvPr/>
        </p:nvPicPr>
        <p:blipFill>
          <a:blip r:embed="rId6"/>
          <a:srcRect/>
          <a:stretch>
            <a:fillRect/>
          </a:stretch>
        </p:blipFill>
        <p:spPr bwMode="auto">
          <a:xfrm>
            <a:off x="2974975" y="2152650"/>
            <a:ext cx="304800" cy="219075"/>
          </a:xfrm>
          <a:prstGeom prst="rect">
            <a:avLst/>
          </a:prstGeom>
          <a:noFill/>
          <a:ln w="9525">
            <a:noFill/>
            <a:miter lim="800000"/>
            <a:headEnd/>
            <a:tailEnd/>
          </a:ln>
        </p:spPr>
      </p:pic>
      <p:pic>
        <p:nvPicPr>
          <p:cNvPr id="54300" name="Picture 2"/>
          <p:cNvPicPr>
            <a:picLocks noChangeAspect="1" noChangeArrowheads="1"/>
          </p:cNvPicPr>
          <p:nvPr/>
        </p:nvPicPr>
        <p:blipFill>
          <a:blip r:embed="rId6"/>
          <a:srcRect/>
          <a:stretch>
            <a:fillRect/>
          </a:stretch>
        </p:blipFill>
        <p:spPr bwMode="auto">
          <a:xfrm>
            <a:off x="3495675" y="2876550"/>
            <a:ext cx="304800" cy="219075"/>
          </a:xfrm>
          <a:prstGeom prst="rect">
            <a:avLst/>
          </a:prstGeom>
          <a:noFill/>
          <a:ln w="9525">
            <a:noFill/>
            <a:miter lim="800000"/>
            <a:headEnd/>
            <a:tailEnd/>
          </a:ln>
        </p:spPr>
      </p:pic>
      <p:pic>
        <p:nvPicPr>
          <p:cNvPr id="54301" name="Picture 2"/>
          <p:cNvPicPr>
            <a:picLocks noChangeAspect="1" noChangeArrowheads="1"/>
          </p:cNvPicPr>
          <p:nvPr/>
        </p:nvPicPr>
        <p:blipFill>
          <a:blip r:embed="rId6"/>
          <a:srcRect/>
          <a:stretch>
            <a:fillRect/>
          </a:stretch>
        </p:blipFill>
        <p:spPr bwMode="auto">
          <a:xfrm>
            <a:off x="3487738" y="2981325"/>
            <a:ext cx="304800" cy="219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idx="4294967295"/>
          </p:nvPr>
        </p:nvSpPr>
        <p:spPr>
          <a:xfrm>
            <a:off x="2895600" y="2419350"/>
            <a:ext cx="3276600" cy="857250"/>
          </a:xfrm>
        </p:spPr>
        <p:txBody>
          <a:bodyPr/>
          <a:lstStyle/>
          <a:p>
            <a:pPr eaLnBrk="1" hangingPunct="1"/>
            <a:r>
              <a:rPr lang="en-US" altLang="zh-CN" smtClean="0">
                <a:solidFill>
                  <a:srgbClr val="497039"/>
                </a:solidFill>
              </a:rPr>
              <a:t>Thank you!</a:t>
            </a:r>
          </a:p>
        </p:txBody>
      </p:sp>
      <p:pic>
        <p:nvPicPr>
          <p:cNvPr id="55298" name="Picture 3" descr="C:\Users\ffronda\Desktop\BC Products PPTs\parts\uml.png"/>
          <p:cNvPicPr>
            <a:picLocks noChangeAspect="1" noChangeArrowheads="1"/>
          </p:cNvPicPr>
          <p:nvPr/>
        </p:nvPicPr>
        <p:blipFill>
          <a:blip r:embed="rId3"/>
          <a:srcRect l="410" t="55772" r="16148" b="6384"/>
          <a:stretch>
            <a:fillRect/>
          </a:stretch>
        </p:blipFill>
        <p:spPr bwMode="auto">
          <a:xfrm>
            <a:off x="3886200" y="0"/>
            <a:ext cx="2895600" cy="1123950"/>
          </a:xfrm>
          <a:prstGeom prst="rect">
            <a:avLst/>
          </a:prstGeom>
          <a:noFill/>
          <a:ln w="9525">
            <a:noFill/>
            <a:miter lim="800000"/>
            <a:headEnd/>
            <a:tailEnd/>
          </a:ln>
        </p:spPr>
      </p:pic>
      <p:pic>
        <p:nvPicPr>
          <p:cNvPr id="55299" name="Picture 2" descr="Y:\Integrated Marketing Communications\Design\Photos\shutterstock_63539317.jpg"/>
          <p:cNvPicPr>
            <a:picLocks noChangeAspect="1" noChangeArrowheads="1"/>
          </p:cNvPicPr>
          <p:nvPr/>
        </p:nvPicPr>
        <p:blipFill>
          <a:blip r:embed="rId4"/>
          <a:srcRect t="20499" r="4971" b="31128"/>
          <a:stretch>
            <a:fillRect/>
          </a:stretch>
        </p:blipFill>
        <p:spPr bwMode="auto">
          <a:xfrm>
            <a:off x="914400" y="0"/>
            <a:ext cx="2971800" cy="1123950"/>
          </a:xfrm>
          <a:prstGeom prst="rect">
            <a:avLst/>
          </a:prstGeom>
          <a:noFill/>
          <a:ln w="9525">
            <a:noFill/>
            <a:miter lim="800000"/>
            <a:headEnd/>
            <a:tailEnd/>
          </a:ln>
        </p:spPr>
      </p:pic>
      <p:pic>
        <p:nvPicPr>
          <p:cNvPr id="55300" name="Picture 3" descr="Y:\Integrated Marketing Communications\Design\Photos\shutterstock_52432585.jpg"/>
          <p:cNvPicPr>
            <a:picLocks noChangeAspect="1" noChangeArrowheads="1"/>
          </p:cNvPicPr>
          <p:nvPr/>
        </p:nvPicPr>
        <p:blipFill>
          <a:blip r:embed="rId5"/>
          <a:srcRect l="38165" t="15161" b="32220"/>
          <a:stretch>
            <a:fillRect/>
          </a:stretch>
        </p:blipFill>
        <p:spPr bwMode="auto">
          <a:xfrm>
            <a:off x="6824663" y="0"/>
            <a:ext cx="2319337" cy="1123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7"/>
          <p:cNvGrpSpPr>
            <a:grpSpLocks/>
          </p:cNvGrpSpPr>
          <p:nvPr/>
        </p:nvGrpSpPr>
        <p:grpSpPr bwMode="auto">
          <a:xfrm>
            <a:off x="2286000" y="2038350"/>
            <a:ext cx="2613025" cy="1004888"/>
            <a:chOff x="789473" y="526152"/>
            <a:chExt cx="7273705" cy="4734034"/>
          </a:xfrm>
        </p:grpSpPr>
        <p:sp>
          <p:nvSpPr>
            <p:cNvPr id="8" name="Cloud 133"/>
            <p:cNvSpPr/>
            <p:nvPr/>
          </p:nvSpPr>
          <p:spPr>
            <a:xfrm rot="11089274">
              <a:off x="789473" y="526152"/>
              <a:ext cx="7273705" cy="4584460"/>
            </a:xfrm>
            <a:prstGeom prst="cloud">
              <a:avLst/>
            </a:prstGeom>
            <a:solidFill>
              <a:srgbClr val="9C247F">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10" name="Cloud 134"/>
            <p:cNvSpPr/>
            <p:nvPr/>
          </p:nvSpPr>
          <p:spPr>
            <a:xfrm rot="11089274">
              <a:off x="1089966" y="780429"/>
              <a:ext cx="6964374" cy="4479757"/>
            </a:xfrm>
            <a:prstGeom prst="cloud">
              <a:avLst/>
            </a:prstGeom>
            <a:solidFill>
              <a:srgbClr val="9C247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12" name="Cloud 135"/>
            <p:cNvSpPr/>
            <p:nvPr/>
          </p:nvSpPr>
          <p:spPr>
            <a:xfrm rot="11089274">
              <a:off x="1023682" y="967399"/>
              <a:ext cx="6964374" cy="3971200"/>
            </a:xfrm>
            <a:prstGeom prst="cloud">
              <a:avLst/>
            </a:prstGeom>
            <a:solidFill>
              <a:srgbClr val="9C247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dirty="0"/>
            </a:p>
          </p:txBody>
        </p:sp>
      </p:grpSp>
      <p:sp>
        <p:nvSpPr>
          <p:cNvPr id="22" name="Rounded Rectangle 21"/>
          <p:cNvSpPr>
            <a:spLocks noChangeArrowheads="1"/>
          </p:cNvSpPr>
          <p:nvPr/>
        </p:nvSpPr>
        <p:spPr bwMode="auto">
          <a:xfrm>
            <a:off x="381000" y="4329113"/>
            <a:ext cx="4338638" cy="609600"/>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fontAlgn="auto">
              <a:spcBef>
                <a:spcPts val="0"/>
              </a:spcBef>
              <a:spcAft>
                <a:spcPts val="0"/>
              </a:spcAft>
              <a:defRPr/>
            </a:pPr>
            <a:endParaRPr lang="en-US" baseline="0" dirty="0">
              <a:solidFill>
                <a:schemeClr val="lt1"/>
              </a:solidFill>
              <a:latin typeface="+mn-lt"/>
              <a:ea typeface="+mn-ea"/>
            </a:endParaRPr>
          </a:p>
        </p:txBody>
      </p:sp>
      <p:sp>
        <p:nvSpPr>
          <p:cNvPr id="37891" name="Rounded Rectangle 22"/>
          <p:cNvSpPr>
            <a:spLocks noChangeArrowheads="1"/>
          </p:cNvSpPr>
          <p:nvPr/>
        </p:nvSpPr>
        <p:spPr bwMode="auto">
          <a:xfrm>
            <a:off x="381000" y="4316413"/>
            <a:ext cx="4338638" cy="225425"/>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Baseband</a:t>
            </a:r>
          </a:p>
        </p:txBody>
      </p:sp>
      <p:grpSp>
        <p:nvGrpSpPr>
          <p:cNvPr id="37892" name="Group 2"/>
          <p:cNvGrpSpPr>
            <a:grpSpLocks noChangeAspect="1"/>
          </p:cNvGrpSpPr>
          <p:nvPr/>
        </p:nvGrpSpPr>
        <p:grpSpPr bwMode="auto">
          <a:xfrm>
            <a:off x="838200" y="4633913"/>
            <a:ext cx="423863" cy="187325"/>
            <a:chOff x="456799" y="3378566"/>
            <a:chExt cx="914400" cy="396477"/>
          </a:xfrm>
        </p:grpSpPr>
        <p:pic>
          <p:nvPicPr>
            <p:cNvPr id="38011" name="Picture 12" descr="\\Seafilea\marketing\Public\Kristen G\SEAC ICON LIBRARY_FINAL\HD-Video-Camera_128.png"/>
            <p:cNvPicPr>
              <a:picLocks noChangeAspect="1" noChangeArrowheads="1"/>
            </p:cNvPicPr>
            <p:nvPr/>
          </p:nvPicPr>
          <p:blipFill>
            <a:blip r:embed="rId2"/>
            <a:srcRect/>
            <a:stretch>
              <a:fillRect/>
            </a:stretch>
          </p:blipFill>
          <p:spPr bwMode="auto">
            <a:xfrm>
              <a:off x="456799" y="3378566"/>
              <a:ext cx="457200" cy="396477"/>
            </a:xfrm>
            <a:prstGeom prst="rect">
              <a:avLst/>
            </a:prstGeom>
            <a:noFill/>
            <a:ln w="9525">
              <a:noFill/>
              <a:miter lim="800000"/>
              <a:headEnd/>
              <a:tailEnd/>
            </a:ln>
          </p:spPr>
        </p:pic>
        <p:pic>
          <p:nvPicPr>
            <p:cNvPr id="38012" name="Picture 12" descr="\\Seafilea\marketing\Public\Kristen G\SEAC ICON LIBRARY_FINAL\HD-Video-Camera_128.png"/>
            <p:cNvPicPr>
              <a:picLocks noChangeAspect="1" noChangeArrowheads="1"/>
            </p:cNvPicPr>
            <p:nvPr/>
          </p:nvPicPr>
          <p:blipFill>
            <a:blip r:embed="rId2"/>
            <a:srcRect/>
            <a:stretch>
              <a:fillRect/>
            </a:stretch>
          </p:blipFill>
          <p:spPr bwMode="auto">
            <a:xfrm>
              <a:off x="685399" y="3378566"/>
              <a:ext cx="457200" cy="396477"/>
            </a:xfrm>
            <a:prstGeom prst="rect">
              <a:avLst/>
            </a:prstGeom>
            <a:noFill/>
            <a:ln w="9525">
              <a:noFill/>
              <a:miter lim="800000"/>
              <a:headEnd/>
              <a:tailEnd/>
            </a:ln>
          </p:spPr>
        </p:pic>
        <p:pic>
          <p:nvPicPr>
            <p:cNvPr id="38013" name="Picture 12" descr="\\Seafilea\marketing\Public\Kristen G\SEAC ICON LIBRARY_FINAL\HD-Video-Camera_128.png"/>
            <p:cNvPicPr>
              <a:picLocks noChangeAspect="1" noChangeArrowheads="1"/>
            </p:cNvPicPr>
            <p:nvPr/>
          </p:nvPicPr>
          <p:blipFill>
            <a:blip r:embed="rId2"/>
            <a:srcRect/>
            <a:stretch>
              <a:fillRect/>
            </a:stretch>
          </p:blipFill>
          <p:spPr bwMode="auto">
            <a:xfrm>
              <a:off x="913999" y="3378566"/>
              <a:ext cx="457200" cy="396477"/>
            </a:xfrm>
            <a:prstGeom prst="rect">
              <a:avLst/>
            </a:prstGeom>
            <a:noFill/>
            <a:ln w="9525">
              <a:noFill/>
              <a:miter lim="800000"/>
              <a:headEnd/>
              <a:tailEnd/>
            </a:ln>
          </p:spPr>
        </p:pic>
      </p:grpSp>
      <p:sp>
        <p:nvSpPr>
          <p:cNvPr id="37893" name="TextBox 112"/>
          <p:cNvSpPr txBox="1">
            <a:spLocks noChangeArrowheads="1"/>
          </p:cNvSpPr>
          <p:nvPr/>
        </p:nvSpPr>
        <p:spPr bwMode="auto">
          <a:xfrm>
            <a:off x="1182688" y="4602163"/>
            <a:ext cx="471487" cy="214312"/>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Studio</a:t>
            </a:r>
          </a:p>
        </p:txBody>
      </p:sp>
      <p:sp>
        <p:nvSpPr>
          <p:cNvPr id="37894" name="TextBox 113"/>
          <p:cNvSpPr txBox="1">
            <a:spLocks noChangeArrowheads="1"/>
          </p:cNvSpPr>
          <p:nvPr/>
        </p:nvSpPr>
        <p:spPr bwMode="auto">
          <a:xfrm>
            <a:off x="2185988" y="4557713"/>
            <a:ext cx="642937" cy="336550"/>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Outside</a:t>
            </a:r>
          </a:p>
          <a:p>
            <a:pPr algn="ctr"/>
            <a:r>
              <a:rPr lang="en-US" altLang="zh-CN" sz="800" baseline="0">
                <a:solidFill>
                  <a:schemeClr val="bg1"/>
                </a:solidFill>
                <a:latin typeface="Helvetica World" pitchFamily="34" charset="0"/>
              </a:rPr>
              <a:t>Broadcast</a:t>
            </a:r>
          </a:p>
        </p:txBody>
      </p:sp>
      <p:pic>
        <p:nvPicPr>
          <p:cNvPr id="17" name="Picture 32" descr="live_antenna.png"/>
          <p:cNvPicPr>
            <a:picLocks noChangeAspect="1"/>
          </p:cNvPicPr>
          <p:nvPr/>
        </p:nvPicPr>
        <p:blipFill>
          <a:blip r:embed="rId3"/>
          <a:srcRect/>
          <a:stretch>
            <a:fillRect/>
          </a:stretch>
        </p:blipFill>
        <p:spPr bwMode="auto">
          <a:xfrm>
            <a:off x="1905000" y="4557713"/>
            <a:ext cx="417513" cy="284162"/>
          </a:xfrm>
          <a:prstGeom prst="rect">
            <a:avLst/>
          </a:prstGeom>
          <a:noFill/>
          <a:ln>
            <a:noFill/>
          </a:ln>
          <a:effectLst>
            <a:outerShdw blurRad="50800" dist="38100" algn="l" rotWithShape="0">
              <a:srgbClr val="000000">
                <a:alpha val="39999"/>
              </a:srgbClr>
            </a:outerShdw>
          </a:effectLst>
          <a:extLst/>
        </p:spPr>
      </p:pic>
      <p:pic>
        <p:nvPicPr>
          <p:cNvPr id="37896" name="Picture 7" descr="\\Seafilea\marketing\Public\Kristen G\SEAC ICON LIBRARY_FINAL\satellite_dish.png"/>
          <p:cNvPicPr>
            <a:picLocks noChangeAspect="1" noChangeArrowheads="1"/>
          </p:cNvPicPr>
          <p:nvPr/>
        </p:nvPicPr>
        <p:blipFill>
          <a:blip r:embed="rId4"/>
          <a:srcRect/>
          <a:stretch>
            <a:fillRect/>
          </a:stretch>
        </p:blipFill>
        <p:spPr bwMode="auto">
          <a:xfrm>
            <a:off x="3276600" y="4557713"/>
            <a:ext cx="312738" cy="312737"/>
          </a:xfrm>
          <a:prstGeom prst="rect">
            <a:avLst/>
          </a:prstGeom>
          <a:noFill/>
          <a:ln w="9525">
            <a:noFill/>
            <a:miter lim="800000"/>
            <a:headEnd/>
            <a:tailEnd/>
          </a:ln>
        </p:spPr>
      </p:pic>
      <p:sp>
        <p:nvSpPr>
          <p:cNvPr id="37897" name="TextBox 111"/>
          <p:cNvSpPr txBox="1">
            <a:spLocks noChangeArrowheads="1"/>
          </p:cNvSpPr>
          <p:nvPr/>
        </p:nvSpPr>
        <p:spPr bwMode="auto">
          <a:xfrm>
            <a:off x="3467100" y="4597400"/>
            <a:ext cx="369888" cy="214313"/>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Live</a:t>
            </a:r>
          </a:p>
        </p:txBody>
      </p:sp>
      <p:sp>
        <p:nvSpPr>
          <p:cNvPr id="19" name="Rounded Rectangle 21"/>
          <p:cNvSpPr>
            <a:spLocks noChangeArrowheads="1"/>
          </p:cNvSpPr>
          <p:nvPr/>
        </p:nvSpPr>
        <p:spPr bwMode="auto">
          <a:xfrm>
            <a:off x="2393950" y="3133725"/>
            <a:ext cx="1111250" cy="1084263"/>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a:defRPr/>
            </a:pPr>
            <a:endParaRPr lang="zh-CN" altLang="en-US" baseline="0">
              <a:solidFill>
                <a:srgbClr val="FFFFFF"/>
              </a:solidFill>
              <a:latin typeface="Calibri" pitchFamily="34" charset="0"/>
            </a:endParaRPr>
          </a:p>
        </p:txBody>
      </p:sp>
      <p:sp>
        <p:nvSpPr>
          <p:cNvPr id="37899" name="Rounded Rectangle 54"/>
          <p:cNvSpPr>
            <a:spLocks noChangeArrowheads="1"/>
          </p:cNvSpPr>
          <p:nvPr/>
        </p:nvSpPr>
        <p:spPr bwMode="auto">
          <a:xfrm>
            <a:off x="2374900" y="3141663"/>
            <a:ext cx="1143000" cy="207962"/>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Automation</a:t>
            </a:r>
          </a:p>
        </p:txBody>
      </p:sp>
      <p:sp>
        <p:nvSpPr>
          <p:cNvPr id="37900" name="TextBox 169"/>
          <p:cNvSpPr txBox="1">
            <a:spLocks noChangeArrowheads="1"/>
          </p:cNvSpPr>
          <p:nvPr/>
        </p:nvSpPr>
        <p:spPr bwMode="auto">
          <a:xfrm>
            <a:off x="2732088" y="3846513"/>
            <a:ext cx="696912" cy="336550"/>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3rd Party </a:t>
            </a:r>
          </a:p>
          <a:p>
            <a:pPr algn="ctr"/>
            <a:r>
              <a:rPr lang="en-US" altLang="zh-CN" sz="800" baseline="0">
                <a:solidFill>
                  <a:schemeClr val="bg1"/>
                </a:solidFill>
                <a:latin typeface="Helvetica World" pitchFamily="34" charset="0"/>
              </a:rPr>
              <a:t>Automation</a:t>
            </a:r>
          </a:p>
        </p:txBody>
      </p:sp>
      <p:pic>
        <p:nvPicPr>
          <p:cNvPr id="37901" name="Picture 2" descr="\\Seafilea\marketing\Public\Kristen G\SEAC ICON LIBRARY_FINAL\Desktop_PC.png"/>
          <p:cNvPicPr>
            <a:picLocks noChangeAspect="1" noChangeArrowheads="1"/>
          </p:cNvPicPr>
          <p:nvPr/>
        </p:nvPicPr>
        <p:blipFill>
          <a:blip r:embed="rId5"/>
          <a:srcRect/>
          <a:stretch>
            <a:fillRect/>
          </a:stretch>
        </p:blipFill>
        <p:spPr bwMode="auto">
          <a:xfrm>
            <a:off x="2432050" y="3852863"/>
            <a:ext cx="312738" cy="314325"/>
          </a:xfrm>
          <a:prstGeom prst="rect">
            <a:avLst/>
          </a:prstGeom>
          <a:noFill/>
          <a:ln w="9525">
            <a:noFill/>
            <a:miter lim="800000"/>
            <a:headEnd/>
            <a:tailEnd/>
          </a:ln>
        </p:spPr>
      </p:pic>
      <p:sp>
        <p:nvSpPr>
          <p:cNvPr id="2" name="Rounded Rectangle 21"/>
          <p:cNvSpPr>
            <a:spLocks noChangeArrowheads="1"/>
          </p:cNvSpPr>
          <p:nvPr/>
        </p:nvSpPr>
        <p:spPr bwMode="auto">
          <a:xfrm>
            <a:off x="3810000" y="3567113"/>
            <a:ext cx="1066800" cy="625475"/>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a:defRPr/>
            </a:pPr>
            <a:endParaRPr lang="zh-CN" altLang="en-US" baseline="0">
              <a:solidFill>
                <a:srgbClr val="FFFFFF"/>
              </a:solidFill>
              <a:latin typeface="Calibri" pitchFamily="34" charset="0"/>
            </a:endParaRPr>
          </a:p>
        </p:txBody>
      </p:sp>
      <p:sp>
        <p:nvSpPr>
          <p:cNvPr id="37903" name="Rounded Rectangle 54"/>
          <p:cNvSpPr>
            <a:spLocks noChangeArrowheads="1"/>
          </p:cNvSpPr>
          <p:nvPr/>
        </p:nvSpPr>
        <p:spPr bwMode="auto">
          <a:xfrm>
            <a:off x="3810000" y="3567113"/>
            <a:ext cx="1066800" cy="207962"/>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Traffic System</a:t>
            </a:r>
          </a:p>
        </p:txBody>
      </p:sp>
      <p:sp>
        <p:nvSpPr>
          <p:cNvPr id="37904" name="TextBox 169"/>
          <p:cNvSpPr txBox="1">
            <a:spLocks noChangeArrowheads="1"/>
          </p:cNvSpPr>
          <p:nvPr/>
        </p:nvSpPr>
        <p:spPr bwMode="auto">
          <a:xfrm>
            <a:off x="4038600" y="3795713"/>
            <a:ext cx="828675" cy="336550"/>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3rd Party </a:t>
            </a:r>
          </a:p>
          <a:p>
            <a:pPr algn="ctr"/>
            <a:r>
              <a:rPr lang="en-US" altLang="zh-CN" sz="800" baseline="0">
                <a:solidFill>
                  <a:schemeClr val="bg1"/>
                </a:solidFill>
                <a:latin typeface="Helvetica World" pitchFamily="34" charset="0"/>
              </a:rPr>
              <a:t>Traffic System</a:t>
            </a:r>
          </a:p>
        </p:txBody>
      </p:sp>
      <p:pic>
        <p:nvPicPr>
          <p:cNvPr id="37905" name="Picture 2" descr="\\Seafilea\marketing\Public\Kristen G\SEAC ICON LIBRARY_FINAL\Desktop_PC.png"/>
          <p:cNvPicPr>
            <a:picLocks noChangeAspect="1" noChangeArrowheads="1"/>
          </p:cNvPicPr>
          <p:nvPr/>
        </p:nvPicPr>
        <p:blipFill>
          <a:blip r:embed="rId6"/>
          <a:srcRect/>
          <a:stretch>
            <a:fillRect/>
          </a:stretch>
        </p:blipFill>
        <p:spPr bwMode="auto">
          <a:xfrm>
            <a:off x="3929063" y="3795713"/>
            <a:ext cx="285750" cy="312737"/>
          </a:xfrm>
          <a:prstGeom prst="rect">
            <a:avLst/>
          </a:prstGeom>
          <a:noFill/>
          <a:ln w="9525">
            <a:noFill/>
            <a:miter lim="800000"/>
            <a:headEnd/>
            <a:tailEnd/>
          </a:ln>
        </p:spPr>
      </p:pic>
      <p:sp>
        <p:nvSpPr>
          <p:cNvPr id="54" name="Rounded Rectangle 53"/>
          <p:cNvSpPr>
            <a:spLocks noChangeArrowheads="1"/>
          </p:cNvSpPr>
          <p:nvPr/>
        </p:nvSpPr>
        <p:spPr bwMode="auto">
          <a:xfrm>
            <a:off x="5262563" y="2505075"/>
            <a:ext cx="1577975" cy="2447925"/>
          </a:xfrm>
          <a:prstGeom prst="roundRect">
            <a:avLst>
              <a:gd name="adj" fmla="val 7745"/>
            </a:avLst>
          </a:prstGeom>
          <a:gradFill rotWithShape="1">
            <a:gsLst>
              <a:gs pos="0">
                <a:srgbClr val="82B0DE"/>
              </a:gs>
              <a:gs pos="100000">
                <a:schemeClr val="accent2"/>
              </a:gs>
            </a:gsLst>
            <a:lin ang="5400000" scaled="1"/>
          </a:gradFill>
          <a:ln w="9525" algn="ctr">
            <a:noFill/>
            <a:round/>
            <a:headEnd/>
            <a:tailEnd/>
          </a:ln>
          <a:effectLst>
            <a:outerShdw dist="23000" dir="5400000" rotWithShape="0">
              <a:srgbClr val="000000">
                <a:alpha val="34998"/>
              </a:srgbClr>
            </a:outerShdw>
          </a:effectLst>
        </p:spPr>
        <p:txBody>
          <a:bodyPr lIns="91409" tIns="45705" rIns="91409" bIns="45705"/>
          <a:lstStyle/>
          <a:p>
            <a:pPr marL="115888" indent="-115888" fontAlgn="auto">
              <a:spcBef>
                <a:spcPts val="0"/>
              </a:spcBef>
              <a:spcAft>
                <a:spcPts val="0"/>
              </a:spcAft>
              <a:buFont typeface="Arial" pitchFamily="34" charset="0"/>
              <a:buChar char="•"/>
              <a:defRPr/>
            </a:pPr>
            <a:endParaRPr lang="en-US" sz="1500" baseline="0" dirty="0">
              <a:solidFill>
                <a:schemeClr val="lt1"/>
              </a:solidFill>
              <a:latin typeface="+mn-lt"/>
              <a:ea typeface="+mn-ea"/>
            </a:endParaRPr>
          </a:p>
        </p:txBody>
      </p:sp>
      <p:sp>
        <p:nvSpPr>
          <p:cNvPr id="37907" name="Rounded Rectangle 54"/>
          <p:cNvSpPr>
            <a:spLocks noChangeArrowheads="1"/>
          </p:cNvSpPr>
          <p:nvPr/>
        </p:nvSpPr>
        <p:spPr bwMode="auto">
          <a:xfrm>
            <a:off x="5256213" y="2454275"/>
            <a:ext cx="1577975" cy="209550"/>
          </a:xfrm>
          <a:prstGeom prst="roundRect">
            <a:avLst>
              <a:gd name="adj" fmla="val 23079"/>
            </a:avLst>
          </a:prstGeom>
          <a:solidFill>
            <a:schemeClr val="accent2"/>
          </a:solidFill>
          <a:ln w="9525" algn="ctr">
            <a:noFill/>
            <a:round/>
            <a:headEnd/>
            <a:tailEnd/>
          </a:ln>
        </p:spPr>
        <p:txBody>
          <a:bodyPr lIns="91409" tIns="45705" rIns="91409" bIns="45705" anchor="ctr"/>
          <a:lstStyle/>
          <a:p>
            <a:pPr algn="ctr"/>
            <a:r>
              <a:rPr lang="en-US" altLang="zh-CN" sz="1400" baseline="0">
                <a:solidFill>
                  <a:srgbClr val="FFFFFF"/>
                </a:solidFill>
                <a:latin typeface="Calibri" pitchFamily="34" charset="0"/>
              </a:rPr>
              <a:t>Channel in Box</a:t>
            </a:r>
          </a:p>
        </p:txBody>
      </p:sp>
      <p:sp>
        <p:nvSpPr>
          <p:cNvPr id="37908" name="TextBox 14"/>
          <p:cNvSpPr txBox="1">
            <a:spLocks noChangeArrowheads="1"/>
          </p:cNvSpPr>
          <p:nvPr/>
        </p:nvSpPr>
        <p:spPr bwMode="auto">
          <a:xfrm>
            <a:off x="5408613" y="3886200"/>
            <a:ext cx="1449387" cy="304800"/>
          </a:xfrm>
          <a:prstGeom prst="rect">
            <a:avLst/>
          </a:prstGeom>
          <a:noFill/>
          <a:ln w="9525" algn="ctr">
            <a:noFill/>
            <a:miter lim="800000"/>
            <a:headEnd/>
            <a:tailEnd/>
          </a:ln>
        </p:spPr>
        <p:txBody>
          <a:bodyPr lIns="91409" tIns="45705" rIns="91409" bIns="45705">
            <a:spAutoFit/>
          </a:bodyPr>
          <a:lstStyle/>
          <a:p>
            <a:pPr algn="ctr"/>
            <a:r>
              <a:rPr lang="en-US" altLang="zh-CN" sz="1400" b="1" baseline="0">
                <a:solidFill>
                  <a:srgbClr val="FFFFFF"/>
                </a:solidFill>
                <a:latin typeface="Calibri" pitchFamily="34" charset="0"/>
              </a:rPr>
              <a:t>Media Server G</a:t>
            </a:r>
          </a:p>
        </p:txBody>
      </p:sp>
      <p:pic>
        <p:nvPicPr>
          <p:cNvPr id="37909" name="Picture 69" descr="XORMedia_Logo.png"/>
          <p:cNvPicPr>
            <a:picLocks noChangeAspect="1"/>
          </p:cNvPicPr>
          <p:nvPr/>
        </p:nvPicPr>
        <p:blipFill>
          <a:blip r:embed="rId7"/>
          <a:srcRect r="46205"/>
          <a:stretch>
            <a:fillRect/>
          </a:stretch>
        </p:blipFill>
        <p:spPr bwMode="auto">
          <a:xfrm>
            <a:off x="5791200" y="4495800"/>
            <a:ext cx="625475" cy="280988"/>
          </a:xfrm>
          <a:prstGeom prst="rect">
            <a:avLst/>
          </a:prstGeom>
          <a:noFill/>
          <a:ln w="9525">
            <a:noFill/>
            <a:miter lim="800000"/>
            <a:headEnd/>
            <a:tailEnd/>
          </a:ln>
        </p:spPr>
      </p:pic>
      <p:pic>
        <p:nvPicPr>
          <p:cNvPr id="37910" name="Picture 49" descr="MSV-G"/>
          <p:cNvPicPr>
            <a:picLocks noChangeAspect="1" noChangeArrowheads="1"/>
          </p:cNvPicPr>
          <p:nvPr/>
        </p:nvPicPr>
        <p:blipFill>
          <a:blip r:embed="rId8"/>
          <a:srcRect/>
          <a:stretch>
            <a:fillRect/>
          </a:stretch>
        </p:blipFill>
        <p:spPr bwMode="auto">
          <a:xfrm>
            <a:off x="5334000" y="3028950"/>
            <a:ext cx="1477963" cy="711200"/>
          </a:xfrm>
          <a:prstGeom prst="rect">
            <a:avLst/>
          </a:prstGeom>
          <a:noFill/>
          <a:ln w="9525">
            <a:noFill/>
            <a:miter lim="800000"/>
            <a:headEnd/>
            <a:tailEnd/>
          </a:ln>
        </p:spPr>
      </p:pic>
      <p:sp>
        <p:nvSpPr>
          <p:cNvPr id="6" name="Rounded Rectangle 53"/>
          <p:cNvSpPr>
            <a:spLocks noChangeArrowheads="1"/>
          </p:cNvSpPr>
          <p:nvPr/>
        </p:nvSpPr>
        <p:spPr bwMode="auto">
          <a:xfrm>
            <a:off x="381000" y="2795588"/>
            <a:ext cx="1528763" cy="1371600"/>
          </a:xfrm>
          <a:prstGeom prst="roundRect">
            <a:avLst>
              <a:gd name="adj" fmla="val 7745"/>
            </a:avLst>
          </a:prstGeom>
          <a:gradFill rotWithShape="1">
            <a:gsLst>
              <a:gs pos="0">
                <a:srgbClr val="82B0DE"/>
              </a:gs>
              <a:gs pos="100000">
                <a:schemeClr val="accent2"/>
              </a:gs>
            </a:gsLst>
            <a:lin ang="5400000" scaled="1"/>
          </a:gradFill>
          <a:ln w="9525" algn="ctr">
            <a:noFill/>
            <a:round/>
            <a:headEnd/>
            <a:tailEnd/>
          </a:ln>
          <a:effectLst>
            <a:outerShdw dist="23000" dir="5400000" rotWithShape="0">
              <a:srgbClr val="000000">
                <a:alpha val="34998"/>
              </a:srgbClr>
            </a:outerShdw>
          </a:effectLst>
        </p:spPr>
        <p:txBody>
          <a:bodyPr lIns="91409" tIns="45705" rIns="91409" bIns="45705"/>
          <a:lstStyle/>
          <a:p>
            <a:pPr marL="115888" indent="-115888" fontAlgn="auto">
              <a:spcBef>
                <a:spcPts val="0"/>
              </a:spcBef>
              <a:spcAft>
                <a:spcPts val="0"/>
              </a:spcAft>
              <a:buFont typeface="Arial" pitchFamily="34" charset="0"/>
              <a:buChar char="•"/>
              <a:defRPr/>
            </a:pPr>
            <a:endParaRPr lang="en-US" sz="1500" baseline="0" dirty="0">
              <a:solidFill>
                <a:schemeClr val="lt1"/>
              </a:solidFill>
              <a:latin typeface="+mn-lt"/>
              <a:ea typeface="+mn-ea"/>
            </a:endParaRPr>
          </a:p>
        </p:txBody>
      </p:sp>
      <p:sp>
        <p:nvSpPr>
          <p:cNvPr id="37912" name="Rounded Rectangle 54"/>
          <p:cNvSpPr>
            <a:spLocks noChangeArrowheads="1"/>
          </p:cNvSpPr>
          <p:nvPr/>
        </p:nvSpPr>
        <p:spPr bwMode="auto">
          <a:xfrm>
            <a:off x="381000" y="2795588"/>
            <a:ext cx="1528763" cy="292100"/>
          </a:xfrm>
          <a:prstGeom prst="roundRect">
            <a:avLst>
              <a:gd name="adj" fmla="val 23079"/>
            </a:avLst>
          </a:prstGeom>
          <a:solidFill>
            <a:schemeClr val="accent2"/>
          </a:solidFill>
          <a:ln w="9525" algn="ctr">
            <a:noFill/>
            <a:round/>
            <a:headEnd/>
            <a:tailEnd/>
          </a:ln>
        </p:spPr>
        <p:txBody>
          <a:bodyPr lIns="91409" tIns="45705" rIns="91409" bIns="45705" anchor="ctr"/>
          <a:lstStyle/>
          <a:p>
            <a:pPr algn="ctr"/>
            <a:r>
              <a:rPr lang="en-US" altLang="zh-CN" sz="1000" baseline="0">
                <a:solidFill>
                  <a:srgbClr val="FFFFFF"/>
                </a:solidFill>
                <a:latin typeface="Calibri" pitchFamily="34" charset="0"/>
              </a:rPr>
              <a:t>Ingest</a:t>
            </a:r>
          </a:p>
        </p:txBody>
      </p:sp>
      <p:pic>
        <p:nvPicPr>
          <p:cNvPr id="37913" name="Picture 71" descr="XORMedia_Logo.png"/>
          <p:cNvPicPr>
            <a:picLocks noChangeAspect="1"/>
          </p:cNvPicPr>
          <p:nvPr/>
        </p:nvPicPr>
        <p:blipFill>
          <a:blip r:embed="rId9"/>
          <a:srcRect r="46205"/>
          <a:stretch>
            <a:fillRect/>
          </a:stretch>
        </p:blipFill>
        <p:spPr bwMode="auto">
          <a:xfrm>
            <a:off x="874713" y="3895725"/>
            <a:ext cx="492125" cy="220663"/>
          </a:xfrm>
          <a:prstGeom prst="rect">
            <a:avLst/>
          </a:prstGeom>
          <a:noFill/>
          <a:ln w="9525">
            <a:noFill/>
            <a:miter lim="800000"/>
            <a:headEnd/>
            <a:tailEnd/>
          </a:ln>
        </p:spPr>
      </p:pic>
      <p:pic>
        <p:nvPicPr>
          <p:cNvPr id="37914" name="Picture 68" descr="msv_xor"/>
          <p:cNvPicPr>
            <a:picLocks noChangeAspect="1" noChangeArrowheads="1"/>
          </p:cNvPicPr>
          <p:nvPr/>
        </p:nvPicPr>
        <p:blipFill>
          <a:blip r:embed="rId10"/>
          <a:srcRect/>
          <a:stretch>
            <a:fillRect/>
          </a:stretch>
        </p:blipFill>
        <p:spPr bwMode="auto">
          <a:xfrm>
            <a:off x="627063" y="3146425"/>
            <a:ext cx="1035050" cy="498475"/>
          </a:xfrm>
          <a:prstGeom prst="rect">
            <a:avLst/>
          </a:prstGeom>
          <a:noFill/>
          <a:ln w="9525">
            <a:noFill/>
            <a:miter lim="800000"/>
            <a:headEnd/>
            <a:tailEnd/>
          </a:ln>
        </p:spPr>
      </p:pic>
      <p:sp>
        <p:nvSpPr>
          <p:cNvPr id="20" name="Rounded Rectangle 21"/>
          <p:cNvSpPr>
            <a:spLocks noChangeArrowheads="1"/>
          </p:cNvSpPr>
          <p:nvPr/>
        </p:nvSpPr>
        <p:spPr bwMode="auto">
          <a:xfrm>
            <a:off x="381000" y="2262188"/>
            <a:ext cx="1492250" cy="457200"/>
          </a:xfrm>
          <a:prstGeom prst="roundRect">
            <a:avLst>
              <a:gd name="adj" fmla="val 7745"/>
            </a:avLst>
          </a:prstGeom>
          <a:gradFill rotWithShape="1">
            <a:gsLst>
              <a:gs pos="0">
                <a:srgbClr val="82B0DE"/>
              </a:gs>
              <a:gs pos="100000">
                <a:schemeClr val="accent2"/>
              </a:gs>
            </a:gsLst>
            <a:lin ang="5400000" scaled="1"/>
          </a:gradFill>
          <a:ln w="9525" algn="ctr">
            <a:noFill/>
            <a:round/>
            <a:headEnd/>
            <a:tailEnd/>
          </a:ln>
          <a:effectLst>
            <a:outerShdw dist="23000" dir="5400000" rotWithShape="0">
              <a:srgbClr val="000000">
                <a:alpha val="34998"/>
              </a:srgbClr>
            </a:outerShdw>
          </a:effectLst>
        </p:spPr>
        <p:txBody>
          <a:bodyPr lIns="91409" tIns="45705" rIns="91409" bIns="45705"/>
          <a:lstStyle/>
          <a:p>
            <a:pPr marL="115888" indent="-115888">
              <a:buFont typeface="Arial" charset="0"/>
              <a:buChar char="•"/>
              <a:defRPr/>
            </a:pPr>
            <a:endParaRPr lang="en-US" altLang="zh-CN" sz="1500" baseline="0">
              <a:solidFill>
                <a:srgbClr val="FFFFFF"/>
              </a:solidFill>
              <a:latin typeface="Calibri" pitchFamily="34" charset="0"/>
            </a:endParaRPr>
          </a:p>
        </p:txBody>
      </p:sp>
      <p:sp>
        <p:nvSpPr>
          <p:cNvPr id="37916" name="Rounded Rectangle 22"/>
          <p:cNvSpPr>
            <a:spLocks noChangeArrowheads="1"/>
          </p:cNvSpPr>
          <p:nvPr/>
        </p:nvSpPr>
        <p:spPr bwMode="auto">
          <a:xfrm>
            <a:off x="381000" y="2109788"/>
            <a:ext cx="1492250" cy="220662"/>
          </a:xfrm>
          <a:prstGeom prst="roundRect">
            <a:avLst>
              <a:gd name="adj" fmla="val 23079"/>
            </a:avLst>
          </a:prstGeom>
          <a:solidFill>
            <a:schemeClr val="accent2"/>
          </a:solidFill>
          <a:ln w="9525" algn="ctr">
            <a:noFill/>
            <a:round/>
            <a:headEnd/>
            <a:tailEnd/>
          </a:ln>
        </p:spPr>
        <p:txBody>
          <a:bodyPr lIns="91409" tIns="45705" rIns="91409" bIns="45705" anchor="ctr"/>
          <a:lstStyle/>
          <a:p>
            <a:pPr algn="ctr"/>
            <a:r>
              <a:rPr lang="en-US" altLang="zh-CN" sz="1000" baseline="0">
                <a:solidFill>
                  <a:srgbClr val="FFFFFF"/>
                </a:solidFill>
                <a:latin typeface="Calibri" pitchFamily="34" charset="0"/>
              </a:rPr>
              <a:t>Cloud Browser</a:t>
            </a:r>
          </a:p>
        </p:txBody>
      </p:sp>
      <p:grpSp>
        <p:nvGrpSpPr>
          <p:cNvPr id="37917" name="Group 5"/>
          <p:cNvGrpSpPr>
            <a:grpSpLocks noChangeAspect="1"/>
          </p:cNvGrpSpPr>
          <p:nvPr/>
        </p:nvGrpSpPr>
        <p:grpSpPr bwMode="auto">
          <a:xfrm>
            <a:off x="501650" y="2346325"/>
            <a:ext cx="395288" cy="288925"/>
            <a:chOff x="456799" y="4140566"/>
            <a:chExt cx="844550" cy="615950"/>
          </a:xfrm>
        </p:grpSpPr>
        <p:pic>
          <p:nvPicPr>
            <p:cNvPr id="38009" name="Picture 7" descr="\\Seafilea\marketing\Public\Kristen G\SEAC ICON LIBRARY_FINAL\satellite_dish.png"/>
            <p:cNvPicPr>
              <a:picLocks noChangeAspect="1" noChangeArrowheads="1"/>
            </p:cNvPicPr>
            <p:nvPr/>
          </p:nvPicPr>
          <p:blipFill>
            <a:blip r:embed="rId11"/>
            <a:srcRect/>
            <a:stretch>
              <a:fillRect/>
            </a:stretch>
          </p:blipFill>
          <p:spPr bwMode="auto">
            <a:xfrm>
              <a:off x="456799" y="4216766"/>
              <a:ext cx="533400" cy="533400"/>
            </a:xfrm>
            <a:prstGeom prst="rect">
              <a:avLst/>
            </a:prstGeom>
            <a:noFill/>
            <a:ln w="9525">
              <a:noFill/>
              <a:miter lim="800000"/>
              <a:headEnd/>
              <a:tailEnd/>
            </a:ln>
          </p:spPr>
        </p:pic>
        <p:pic>
          <p:nvPicPr>
            <p:cNvPr id="38010" name="Picture 106" descr="\\Seafilea\marketing\Public\Kristen G\SEAC ICON LIBRARY_FINAL\Customer Icons-128\woman.png"/>
            <p:cNvPicPr>
              <a:picLocks noChangeAspect="1" noChangeArrowheads="1"/>
            </p:cNvPicPr>
            <p:nvPr/>
          </p:nvPicPr>
          <p:blipFill>
            <a:blip r:embed="rId12"/>
            <a:srcRect/>
            <a:stretch>
              <a:fillRect/>
            </a:stretch>
          </p:blipFill>
          <p:spPr bwMode="auto">
            <a:xfrm>
              <a:off x="685399" y="4140566"/>
              <a:ext cx="615950" cy="615950"/>
            </a:xfrm>
            <a:prstGeom prst="rect">
              <a:avLst/>
            </a:prstGeom>
            <a:noFill/>
            <a:ln w="9525">
              <a:noFill/>
              <a:miter lim="800000"/>
              <a:headEnd/>
              <a:tailEnd/>
            </a:ln>
          </p:spPr>
        </p:pic>
      </p:grpSp>
      <p:sp>
        <p:nvSpPr>
          <p:cNvPr id="37918" name="TextBox 113"/>
          <p:cNvSpPr txBox="1">
            <a:spLocks noChangeArrowheads="1"/>
          </p:cNvSpPr>
          <p:nvPr/>
        </p:nvSpPr>
        <p:spPr bwMode="auto">
          <a:xfrm>
            <a:off x="720725" y="2314575"/>
            <a:ext cx="1031875" cy="336550"/>
          </a:xfrm>
          <a:prstGeom prst="rect">
            <a:avLst/>
          </a:prstGeom>
          <a:noFill/>
          <a:ln w="9525" algn="ctr">
            <a:noFill/>
            <a:miter lim="800000"/>
            <a:headEnd/>
            <a:tailEnd/>
          </a:ln>
        </p:spPr>
        <p:txBody>
          <a:bodyPr lIns="91409" tIns="45705" rIns="91409" bIns="45705">
            <a:spAutoFit/>
          </a:bodyPr>
          <a:lstStyle/>
          <a:p>
            <a:pPr algn="ctr"/>
            <a:r>
              <a:rPr lang="en-US" altLang="zh-CN" sz="800" baseline="0">
                <a:solidFill>
                  <a:schemeClr val="bg1"/>
                </a:solidFill>
                <a:latin typeface="Helvetica World" pitchFamily="34" charset="0"/>
              </a:rPr>
              <a:t>Journalist </a:t>
            </a:r>
          </a:p>
          <a:p>
            <a:pPr algn="ctr"/>
            <a:r>
              <a:rPr lang="en-US" altLang="zh-CN" sz="800" baseline="0">
                <a:solidFill>
                  <a:schemeClr val="bg1"/>
                </a:solidFill>
                <a:latin typeface="Helvetica World" pitchFamily="34" charset="0"/>
              </a:rPr>
              <a:t>Videos / Images</a:t>
            </a:r>
          </a:p>
        </p:txBody>
      </p:sp>
      <p:pic>
        <p:nvPicPr>
          <p:cNvPr id="37919" name="Picture 71" descr="XORMedia_Logo.png"/>
          <p:cNvPicPr>
            <a:picLocks noChangeAspect="1"/>
          </p:cNvPicPr>
          <p:nvPr/>
        </p:nvPicPr>
        <p:blipFill>
          <a:blip r:embed="rId13"/>
          <a:srcRect r="46205"/>
          <a:stretch>
            <a:fillRect/>
          </a:stretch>
        </p:blipFill>
        <p:spPr bwMode="auto">
          <a:xfrm>
            <a:off x="1539875" y="2559050"/>
            <a:ext cx="246063" cy="111125"/>
          </a:xfrm>
          <a:prstGeom prst="rect">
            <a:avLst/>
          </a:prstGeom>
          <a:noFill/>
          <a:ln w="9525">
            <a:noFill/>
            <a:miter lim="800000"/>
            <a:headEnd/>
            <a:tailEnd/>
          </a:ln>
        </p:spPr>
      </p:pic>
      <p:sp>
        <p:nvSpPr>
          <p:cNvPr id="4" name="Rounded Rectangle 21"/>
          <p:cNvSpPr>
            <a:spLocks noChangeArrowheads="1"/>
          </p:cNvSpPr>
          <p:nvPr/>
        </p:nvSpPr>
        <p:spPr bwMode="auto">
          <a:xfrm>
            <a:off x="381000" y="1179513"/>
            <a:ext cx="4289425" cy="711200"/>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fontAlgn="auto">
              <a:spcBef>
                <a:spcPts val="0"/>
              </a:spcBef>
              <a:spcAft>
                <a:spcPts val="0"/>
              </a:spcAft>
              <a:defRPr/>
            </a:pPr>
            <a:endParaRPr lang="en-US" baseline="0" dirty="0">
              <a:solidFill>
                <a:schemeClr val="lt1"/>
              </a:solidFill>
              <a:latin typeface="+mn-lt"/>
              <a:ea typeface="+mn-ea"/>
            </a:endParaRPr>
          </a:p>
        </p:txBody>
      </p:sp>
      <p:sp>
        <p:nvSpPr>
          <p:cNvPr id="9" name="Rounded Rectangle 21"/>
          <p:cNvSpPr>
            <a:spLocks noChangeArrowheads="1"/>
          </p:cNvSpPr>
          <p:nvPr/>
        </p:nvSpPr>
        <p:spPr bwMode="auto">
          <a:xfrm>
            <a:off x="3886200" y="1357313"/>
            <a:ext cx="617538" cy="520700"/>
          </a:xfrm>
          <a:prstGeom prst="roundRect">
            <a:avLst>
              <a:gd name="adj" fmla="val 7745"/>
            </a:avLst>
          </a:prstGeom>
          <a:gradFill rotWithShape="1">
            <a:gsLst>
              <a:gs pos="0">
                <a:srgbClr val="82B0DE"/>
              </a:gs>
              <a:gs pos="100000">
                <a:schemeClr val="accent2"/>
              </a:gs>
            </a:gsLst>
            <a:lin ang="5400000" scaled="1"/>
          </a:gradFill>
          <a:ln w="9525" algn="ctr">
            <a:noFill/>
            <a:round/>
            <a:headEnd/>
            <a:tailEnd/>
          </a:ln>
          <a:effectLst>
            <a:outerShdw dist="23000" dir="5400000" rotWithShape="0">
              <a:srgbClr val="000000">
                <a:alpha val="34998"/>
              </a:srgbClr>
            </a:outerShdw>
          </a:effectLst>
        </p:spPr>
        <p:txBody>
          <a:bodyPr lIns="91409" tIns="45705" rIns="91409" bIns="45705"/>
          <a:lstStyle/>
          <a:p>
            <a:pPr marL="115888" indent="-115888">
              <a:buFont typeface="Arial" charset="0"/>
              <a:buChar char="•"/>
              <a:defRPr/>
            </a:pPr>
            <a:endParaRPr lang="en-US" altLang="zh-CN" sz="1500" baseline="0">
              <a:solidFill>
                <a:srgbClr val="FFFFFF"/>
              </a:solidFill>
              <a:latin typeface="Calibri" pitchFamily="34" charset="0"/>
            </a:endParaRPr>
          </a:p>
        </p:txBody>
      </p:sp>
      <p:sp>
        <p:nvSpPr>
          <p:cNvPr id="37922" name="TextBox 14"/>
          <p:cNvSpPr txBox="1">
            <a:spLocks noChangeArrowheads="1"/>
          </p:cNvSpPr>
          <p:nvPr/>
        </p:nvSpPr>
        <p:spPr bwMode="auto">
          <a:xfrm>
            <a:off x="3873500" y="1581150"/>
            <a:ext cx="698500" cy="215900"/>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XOR Artist </a:t>
            </a:r>
          </a:p>
        </p:txBody>
      </p:sp>
      <p:pic>
        <p:nvPicPr>
          <p:cNvPr id="37923" name="Picture 103" descr="header_hero"/>
          <p:cNvPicPr>
            <a:picLocks noChangeAspect="1" noChangeArrowheads="1"/>
          </p:cNvPicPr>
          <p:nvPr/>
        </p:nvPicPr>
        <p:blipFill>
          <a:blip r:embed="rId14"/>
          <a:srcRect/>
          <a:stretch>
            <a:fillRect/>
          </a:stretch>
        </p:blipFill>
        <p:spPr bwMode="auto">
          <a:xfrm>
            <a:off x="3962400" y="1373188"/>
            <a:ext cx="417513" cy="247650"/>
          </a:xfrm>
          <a:prstGeom prst="rect">
            <a:avLst/>
          </a:prstGeom>
          <a:noFill/>
          <a:ln w="9525">
            <a:noFill/>
            <a:miter lim="800000"/>
            <a:headEnd/>
            <a:tailEnd/>
          </a:ln>
        </p:spPr>
      </p:pic>
      <p:sp>
        <p:nvSpPr>
          <p:cNvPr id="37924" name="Rounded Rectangle 22"/>
          <p:cNvSpPr>
            <a:spLocks noChangeArrowheads="1"/>
          </p:cNvSpPr>
          <p:nvPr/>
        </p:nvSpPr>
        <p:spPr bwMode="auto">
          <a:xfrm>
            <a:off x="381000" y="1128713"/>
            <a:ext cx="4289425" cy="207962"/>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Production/MAM</a:t>
            </a:r>
          </a:p>
        </p:txBody>
      </p:sp>
      <p:sp>
        <p:nvSpPr>
          <p:cNvPr id="14" name="Rounded Rectangle 21"/>
          <p:cNvSpPr>
            <a:spLocks noChangeArrowheads="1"/>
          </p:cNvSpPr>
          <p:nvPr/>
        </p:nvSpPr>
        <p:spPr bwMode="auto">
          <a:xfrm>
            <a:off x="4800600" y="1204913"/>
            <a:ext cx="2057400" cy="685800"/>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fontAlgn="auto">
              <a:spcBef>
                <a:spcPts val="0"/>
              </a:spcBef>
              <a:spcAft>
                <a:spcPts val="0"/>
              </a:spcAft>
              <a:defRPr/>
            </a:pPr>
            <a:endParaRPr lang="en-US" baseline="0" dirty="0">
              <a:solidFill>
                <a:schemeClr val="lt1"/>
              </a:solidFill>
              <a:latin typeface="+mn-lt"/>
              <a:ea typeface="+mn-ea"/>
            </a:endParaRPr>
          </a:p>
        </p:txBody>
      </p:sp>
      <p:sp>
        <p:nvSpPr>
          <p:cNvPr id="37926" name="Rounded Rectangle 22"/>
          <p:cNvSpPr>
            <a:spLocks noChangeArrowheads="1"/>
          </p:cNvSpPr>
          <p:nvPr/>
        </p:nvSpPr>
        <p:spPr bwMode="auto">
          <a:xfrm>
            <a:off x="4800600" y="1128713"/>
            <a:ext cx="2057400" cy="228600"/>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Data source for graphic templates</a:t>
            </a:r>
          </a:p>
        </p:txBody>
      </p:sp>
      <p:sp>
        <p:nvSpPr>
          <p:cNvPr id="37927" name="TextBox 169"/>
          <p:cNvSpPr txBox="1">
            <a:spLocks noChangeArrowheads="1"/>
          </p:cNvSpPr>
          <p:nvPr/>
        </p:nvSpPr>
        <p:spPr bwMode="auto">
          <a:xfrm>
            <a:off x="4886325" y="1652588"/>
            <a:ext cx="674688" cy="228600"/>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Database</a:t>
            </a:r>
          </a:p>
        </p:txBody>
      </p:sp>
      <p:pic>
        <p:nvPicPr>
          <p:cNvPr id="37928" name="Picture 82" descr="database"/>
          <p:cNvPicPr>
            <a:picLocks noChangeAspect="1" noChangeArrowheads="1"/>
          </p:cNvPicPr>
          <p:nvPr/>
        </p:nvPicPr>
        <p:blipFill>
          <a:blip r:embed="rId15"/>
          <a:srcRect/>
          <a:stretch>
            <a:fillRect/>
          </a:stretch>
        </p:blipFill>
        <p:spPr bwMode="auto">
          <a:xfrm>
            <a:off x="5067300" y="1379538"/>
            <a:ext cx="312738" cy="312737"/>
          </a:xfrm>
          <a:prstGeom prst="rect">
            <a:avLst/>
          </a:prstGeom>
          <a:noFill/>
          <a:ln w="9525">
            <a:noFill/>
            <a:miter lim="800000"/>
            <a:headEnd/>
            <a:tailEnd/>
          </a:ln>
        </p:spPr>
      </p:pic>
      <p:sp>
        <p:nvSpPr>
          <p:cNvPr id="37929" name="TextBox 169"/>
          <p:cNvSpPr txBox="1">
            <a:spLocks noChangeArrowheads="1"/>
          </p:cNvSpPr>
          <p:nvPr/>
        </p:nvSpPr>
        <p:spPr bwMode="auto">
          <a:xfrm>
            <a:off x="5651500" y="1652588"/>
            <a:ext cx="330200" cy="228600"/>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file</a:t>
            </a:r>
          </a:p>
        </p:txBody>
      </p:sp>
      <p:pic>
        <p:nvPicPr>
          <p:cNvPr id="37930" name="Picture 85" descr="notepad"/>
          <p:cNvPicPr>
            <a:picLocks noChangeAspect="1" noChangeArrowheads="1"/>
          </p:cNvPicPr>
          <p:nvPr/>
        </p:nvPicPr>
        <p:blipFill>
          <a:blip r:embed="rId16"/>
          <a:srcRect/>
          <a:stretch>
            <a:fillRect/>
          </a:stretch>
        </p:blipFill>
        <p:spPr bwMode="auto">
          <a:xfrm>
            <a:off x="5630863" y="1336675"/>
            <a:ext cx="365125" cy="365125"/>
          </a:xfrm>
          <a:prstGeom prst="rect">
            <a:avLst/>
          </a:prstGeom>
          <a:noFill/>
          <a:ln w="9525">
            <a:noFill/>
            <a:miter lim="800000"/>
            <a:headEnd/>
            <a:tailEnd/>
          </a:ln>
        </p:spPr>
      </p:pic>
      <p:pic>
        <p:nvPicPr>
          <p:cNvPr id="37931" name="Picture 84" descr="package_network"/>
          <p:cNvPicPr>
            <a:picLocks noChangeAspect="1" noChangeArrowheads="1"/>
          </p:cNvPicPr>
          <p:nvPr/>
        </p:nvPicPr>
        <p:blipFill>
          <a:blip r:embed="rId17"/>
          <a:srcRect/>
          <a:stretch>
            <a:fillRect/>
          </a:stretch>
        </p:blipFill>
        <p:spPr bwMode="auto">
          <a:xfrm>
            <a:off x="6181725" y="1379538"/>
            <a:ext cx="276225" cy="274637"/>
          </a:xfrm>
          <a:prstGeom prst="rect">
            <a:avLst/>
          </a:prstGeom>
          <a:noFill/>
          <a:ln w="9525">
            <a:noFill/>
            <a:miter lim="800000"/>
            <a:headEnd/>
            <a:tailEnd/>
          </a:ln>
        </p:spPr>
      </p:pic>
      <p:sp>
        <p:nvSpPr>
          <p:cNvPr id="37932" name="TextBox 169"/>
          <p:cNvSpPr txBox="1">
            <a:spLocks noChangeArrowheads="1"/>
          </p:cNvSpPr>
          <p:nvPr/>
        </p:nvSpPr>
        <p:spPr bwMode="auto">
          <a:xfrm>
            <a:off x="6064250" y="1657350"/>
            <a:ext cx="563563" cy="228600"/>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internet</a:t>
            </a:r>
          </a:p>
        </p:txBody>
      </p:sp>
      <p:sp>
        <p:nvSpPr>
          <p:cNvPr id="37933" name="TextBox 14"/>
          <p:cNvSpPr txBox="1">
            <a:spLocks noChangeArrowheads="1"/>
          </p:cNvSpPr>
          <p:nvPr/>
        </p:nvSpPr>
        <p:spPr bwMode="auto">
          <a:xfrm>
            <a:off x="923925" y="1654175"/>
            <a:ext cx="985838" cy="260350"/>
          </a:xfrm>
          <a:prstGeom prst="rect">
            <a:avLst/>
          </a:prstGeom>
          <a:noFill/>
          <a:ln w="9525">
            <a:noFill/>
            <a:miter lim="800000"/>
            <a:headEnd/>
            <a:tailEnd/>
          </a:ln>
        </p:spPr>
        <p:txBody>
          <a:bodyPr lIns="91409" tIns="45705" rIns="91409" bIns="45705">
            <a:spAutoFit/>
          </a:bodyPr>
          <a:lstStyle/>
          <a:p>
            <a:pPr algn="ctr"/>
            <a:endParaRPr lang="zh-CN" altLang="en-US" sz="1100" baseline="0">
              <a:solidFill>
                <a:srgbClr val="FFFFFF"/>
              </a:solidFill>
              <a:latin typeface="Calibri" pitchFamily="34" charset="0"/>
            </a:endParaRPr>
          </a:p>
        </p:txBody>
      </p:sp>
      <p:pic>
        <p:nvPicPr>
          <p:cNvPr id="37934" name="Picture 201" descr="800px-Avid_Technology_Inc__-_Logo"/>
          <p:cNvPicPr>
            <a:picLocks noChangeAspect="1" noChangeArrowheads="1"/>
          </p:cNvPicPr>
          <p:nvPr/>
        </p:nvPicPr>
        <p:blipFill>
          <a:blip r:embed="rId18"/>
          <a:srcRect/>
          <a:stretch>
            <a:fillRect/>
          </a:stretch>
        </p:blipFill>
        <p:spPr bwMode="auto">
          <a:xfrm>
            <a:off x="627063" y="1420813"/>
            <a:ext cx="542925" cy="165100"/>
          </a:xfrm>
          <a:prstGeom prst="rect">
            <a:avLst/>
          </a:prstGeom>
          <a:noFill/>
          <a:ln w="9525">
            <a:noFill/>
            <a:miter lim="800000"/>
            <a:headEnd/>
            <a:tailEnd/>
          </a:ln>
        </p:spPr>
      </p:pic>
      <p:pic>
        <p:nvPicPr>
          <p:cNvPr id="37935" name="Picture 202" descr="HT5148_1-fcp--001-mul"/>
          <p:cNvPicPr>
            <a:picLocks noChangeAspect="1" noChangeArrowheads="1"/>
          </p:cNvPicPr>
          <p:nvPr/>
        </p:nvPicPr>
        <p:blipFill>
          <a:blip r:embed="rId19"/>
          <a:srcRect/>
          <a:stretch>
            <a:fillRect/>
          </a:stretch>
        </p:blipFill>
        <p:spPr bwMode="auto">
          <a:xfrm>
            <a:off x="1524000" y="1357313"/>
            <a:ext cx="295275" cy="296862"/>
          </a:xfrm>
          <a:prstGeom prst="rect">
            <a:avLst/>
          </a:prstGeom>
          <a:noFill/>
          <a:ln w="9525">
            <a:noFill/>
            <a:miter lim="800000"/>
            <a:headEnd/>
            <a:tailEnd/>
          </a:ln>
        </p:spPr>
      </p:pic>
      <p:pic>
        <p:nvPicPr>
          <p:cNvPr id="37936" name="Picture 203" descr="Adobe_Premiere_Pro_CS5_icon_(2)"/>
          <p:cNvPicPr>
            <a:picLocks noChangeAspect="1" noChangeArrowheads="1"/>
          </p:cNvPicPr>
          <p:nvPr/>
        </p:nvPicPr>
        <p:blipFill>
          <a:blip r:embed="rId20"/>
          <a:srcRect/>
          <a:stretch>
            <a:fillRect/>
          </a:stretch>
        </p:blipFill>
        <p:spPr bwMode="auto">
          <a:xfrm>
            <a:off x="3173413" y="1338263"/>
            <a:ext cx="296862" cy="295275"/>
          </a:xfrm>
          <a:prstGeom prst="rect">
            <a:avLst/>
          </a:prstGeom>
          <a:noFill/>
          <a:ln w="9525">
            <a:noFill/>
            <a:miter lim="800000"/>
            <a:headEnd/>
            <a:tailEnd/>
          </a:ln>
        </p:spPr>
      </p:pic>
      <p:pic>
        <p:nvPicPr>
          <p:cNvPr id="37937" name="Picture 204" descr="dalet5"/>
          <p:cNvPicPr>
            <a:picLocks noChangeAspect="1" noChangeArrowheads="1"/>
          </p:cNvPicPr>
          <p:nvPr/>
        </p:nvPicPr>
        <p:blipFill>
          <a:blip r:embed="rId21"/>
          <a:srcRect/>
          <a:stretch>
            <a:fillRect/>
          </a:stretch>
        </p:blipFill>
        <p:spPr bwMode="auto">
          <a:xfrm>
            <a:off x="2286000" y="1395413"/>
            <a:ext cx="295275" cy="203200"/>
          </a:xfrm>
          <a:prstGeom prst="rect">
            <a:avLst/>
          </a:prstGeom>
          <a:noFill/>
          <a:ln w="9525">
            <a:noFill/>
            <a:miter lim="800000"/>
            <a:headEnd/>
            <a:tailEnd/>
          </a:ln>
        </p:spPr>
      </p:pic>
      <p:pic>
        <p:nvPicPr>
          <p:cNvPr id="37938" name="Picture 71" descr="XORMedia_Logo.png"/>
          <p:cNvPicPr>
            <a:picLocks noChangeAspect="1"/>
          </p:cNvPicPr>
          <p:nvPr/>
        </p:nvPicPr>
        <p:blipFill>
          <a:blip r:embed="rId13"/>
          <a:srcRect r="46205"/>
          <a:stretch>
            <a:fillRect/>
          </a:stretch>
        </p:blipFill>
        <p:spPr bwMode="auto">
          <a:xfrm>
            <a:off x="4267200" y="1766888"/>
            <a:ext cx="246063" cy="111125"/>
          </a:xfrm>
          <a:prstGeom prst="rect">
            <a:avLst/>
          </a:prstGeom>
          <a:noFill/>
          <a:ln w="9525" algn="ctr">
            <a:noFill/>
            <a:miter lim="800000"/>
            <a:headEnd/>
            <a:tailEnd/>
          </a:ln>
        </p:spPr>
      </p:pic>
      <p:sp>
        <p:nvSpPr>
          <p:cNvPr id="37939" name="TextBox 169"/>
          <p:cNvSpPr txBox="1">
            <a:spLocks noChangeArrowheads="1"/>
          </p:cNvSpPr>
          <p:nvPr/>
        </p:nvSpPr>
        <p:spPr bwMode="auto">
          <a:xfrm>
            <a:off x="650875" y="1598613"/>
            <a:ext cx="419100" cy="214312"/>
          </a:xfrm>
          <a:prstGeom prst="rect">
            <a:avLst/>
          </a:prstGeom>
          <a:noFill/>
          <a:ln w="9525">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AVID</a:t>
            </a:r>
          </a:p>
        </p:txBody>
      </p:sp>
      <p:sp>
        <p:nvSpPr>
          <p:cNvPr id="37940" name="TextBox 169"/>
          <p:cNvSpPr txBox="1">
            <a:spLocks noChangeArrowheads="1"/>
          </p:cNvSpPr>
          <p:nvPr/>
        </p:nvSpPr>
        <p:spPr bwMode="auto">
          <a:xfrm>
            <a:off x="1466850" y="1604963"/>
            <a:ext cx="382588" cy="214312"/>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FCP</a:t>
            </a:r>
          </a:p>
        </p:txBody>
      </p:sp>
      <p:sp>
        <p:nvSpPr>
          <p:cNvPr id="37941" name="TextBox 169"/>
          <p:cNvSpPr txBox="1">
            <a:spLocks noChangeArrowheads="1"/>
          </p:cNvSpPr>
          <p:nvPr/>
        </p:nvSpPr>
        <p:spPr bwMode="auto">
          <a:xfrm>
            <a:off x="2187575" y="1595438"/>
            <a:ext cx="511175" cy="214312"/>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DALET</a:t>
            </a:r>
          </a:p>
        </p:txBody>
      </p:sp>
      <p:sp>
        <p:nvSpPr>
          <p:cNvPr id="37942" name="TextBox 169"/>
          <p:cNvSpPr txBox="1">
            <a:spLocks noChangeArrowheads="1"/>
          </p:cNvSpPr>
          <p:nvPr/>
        </p:nvSpPr>
        <p:spPr bwMode="auto">
          <a:xfrm>
            <a:off x="2954338" y="1509713"/>
            <a:ext cx="708025" cy="336550"/>
          </a:xfrm>
          <a:prstGeom prst="rect">
            <a:avLst/>
          </a:prstGeom>
          <a:noFill/>
          <a:ln w="9525" algn="ctr">
            <a:noFill/>
            <a:miter lim="800000"/>
            <a:headEnd/>
            <a:tailEnd/>
          </a:ln>
        </p:spPr>
        <p:txBody>
          <a:bodyPr wrap="none" lIns="91409" tIns="45705" rIns="91409" bIns="45705">
            <a:spAutoFit/>
          </a:bodyPr>
          <a:lstStyle/>
          <a:p>
            <a:pPr algn="ctr"/>
            <a:r>
              <a:rPr lang="en-US" altLang="zh-CN" sz="800" baseline="0">
                <a:solidFill>
                  <a:schemeClr val="bg1"/>
                </a:solidFill>
                <a:latin typeface="Helvetica World" pitchFamily="34" charset="0"/>
              </a:rPr>
              <a:t>ADOBE</a:t>
            </a:r>
          </a:p>
          <a:p>
            <a:pPr algn="ctr"/>
            <a:r>
              <a:rPr lang="en-US" altLang="zh-CN" sz="800" baseline="0">
                <a:solidFill>
                  <a:schemeClr val="bg1"/>
                </a:solidFill>
                <a:latin typeface="Helvetica World" pitchFamily="34" charset="0"/>
              </a:rPr>
              <a:t>PREMIERE</a:t>
            </a:r>
          </a:p>
        </p:txBody>
      </p:sp>
      <p:sp>
        <p:nvSpPr>
          <p:cNvPr id="37943" name="Line 210"/>
          <p:cNvSpPr>
            <a:spLocks noChangeShapeType="1"/>
          </p:cNvSpPr>
          <p:nvPr/>
        </p:nvSpPr>
        <p:spPr bwMode="auto">
          <a:xfrm>
            <a:off x="2155825" y="2551113"/>
            <a:ext cx="2760663" cy="0"/>
          </a:xfrm>
          <a:prstGeom prst="line">
            <a:avLst/>
          </a:prstGeom>
          <a:noFill/>
          <a:ln w="28575">
            <a:solidFill>
              <a:schemeClr val="tx1"/>
            </a:solidFill>
            <a:prstDash val="dash"/>
            <a:round/>
            <a:headEnd/>
            <a:tailEnd/>
          </a:ln>
        </p:spPr>
        <p:txBody>
          <a:bodyPr/>
          <a:lstStyle/>
          <a:p>
            <a:endParaRPr lang="zh-CN" altLang="en-US"/>
          </a:p>
        </p:txBody>
      </p:sp>
      <p:sp>
        <p:nvSpPr>
          <p:cNvPr id="37944" name="TextBox 143"/>
          <p:cNvSpPr txBox="1">
            <a:spLocks noChangeArrowheads="1"/>
          </p:cNvSpPr>
          <p:nvPr/>
        </p:nvSpPr>
        <p:spPr bwMode="auto">
          <a:xfrm>
            <a:off x="3487738" y="2379663"/>
            <a:ext cx="1095375" cy="304800"/>
          </a:xfrm>
          <a:prstGeom prst="rect">
            <a:avLst/>
          </a:prstGeom>
          <a:noFill/>
          <a:ln w="9525">
            <a:noFill/>
            <a:miter lim="800000"/>
            <a:headEnd/>
            <a:tailEnd/>
          </a:ln>
        </p:spPr>
        <p:txBody>
          <a:bodyPr lIns="91409" tIns="45705" rIns="91409" bIns="45705">
            <a:spAutoFit/>
          </a:bodyPr>
          <a:lstStyle/>
          <a:p>
            <a:pPr algn="ctr"/>
            <a:r>
              <a:rPr lang="en-US" altLang="zh-CN" sz="1400" b="1" baseline="0">
                <a:solidFill>
                  <a:schemeClr val="bg1"/>
                </a:solidFill>
                <a:latin typeface="Calibri" pitchFamily="34" charset="0"/>
              </a:rPr>
              <a:t>CloudAqua</a:t>
            </a:r>
          </a:p>
        </p:txBody>
      </p:sp>
      <p:pic>
        <p:nvPicPr>
          <p:cNvPr id="37945" name="Picture 69" descr="XORMedia_Logo.png"/>
          <p:cNvPicPr>
            <a:picLocks noChangeAspect="1"/>
          </p:cNvPicPr>
          <p:nvPr/>
        </p:nvPicPr>
        <p:blipFill>
          <a:blip r:embed="rId22"/>
          <a:srcRect r="46205"/>
          <a:stretch>
            <a:fillRect/>
          </a:stretch>
        </p:blipFill>
        <p:spPr bwMode="auto">
          <a:xfrm>
            <a:off x="3733800" y="2114550"/>
            <a:ext cx="625475" cy="279400"/>
          </a:xfrm>
          <a:prstGeom prst="rect">
            <a:avLst/>
          </a:prstGeom>
          <a:noFill/>
          <a:ln w="9525">
            <a:noFill/>
            <a:miter lim="800000"/>
            <a:headEnd/>
            <a:tailEnd/>
          </a:ln>
        </p:spPr>
      </p:pic>
      <p:sp>
        <p:nvSpPr>
          <p:cNvPr id="37946" name="Rounded Rectangle 54"/>
          <p:cNvSpPr>
            <a:spLocks noChangeArrowheads="1"/>
          </p:cNvSpPr>
          <p:nvPr/>
        </p:nvSpPr>
        <p:spPr bwMode="auto">
          <a:xfrm>
            <a:off x="5262563" y="2454275"/>
            <a:ext cx="1577975" cy="498475"/>
          </a:xfrm>
          <a:prstGeom prst="roundRect">
            <a:avLst>
              <a:gd name="adj" fmla="val 23079"/>
            </a:avLst>
          </a:prstGeom>
          <a:solidFill>
            <a:schemeClr val="accent2"/>
          </a:solidFill>
          <a:ln w="9525" algn="ctr">
            <a:noFill/>
            <a:round/>
            <a:headEnd/>
            <a:tailEnd/>
          </a:ln>
        </p:spPr>
        <p:txBody>
          <a:bodyPr lIns="91409" tIns="45705" rIns="91409" bIns="45705" anchor="ctr"/>
          <a:lstStyle/>
          <a:p>
            <a:pPr algn="ctr"/>
            <a:r>
              <a:rPr lang="en-US" altLang="zh-CN" sz="1000" baseline="0">
                <a:solidFill>
                  <a:srgbClr val="FFFFFF"/>
                </a:solidFill>
                <a:latin typeface="Calibri" pitchFamily="34" charset="0"/>
              </a:rPr>
              <a:t>Integrated Channel Playout with Branding</a:t>
            </a:r>
          </a:p>
        </p:txBody>
      </p:sp>
      <p:sp>
        <p:nvSpPr>
          <p:cNvPr id="37947" name="Line 215"/>
          <p:cNvSpPr>
            <a:spLocks noChangeShapeType="1"/>
          </p:cNvSpPr>
          <p:nvPr/>
        </p:nvSpPr>
        <p:spPr bwMode="auto">
          <a:xfrm>
            <a:off x="3043238" y="2255838"/>
            <a:ext cx="0" cy="295275"/>
          </a:xfrm>
          <a:prstGeom prst="line">
            <a:avLst/>
          </a:prstGeom>
          <a:noFill/>
          <a:ln w="28575">
            <a:solidFill>
              <a:schemeClr val="tx1"/>
            </a:solidFill>
            <a:prstDash val="dash"/>
            <a:round/>
            <a:headEnd/>
            <a:tailEnd/>
          </a:ln>
        </p:spPr>
        <p:txBody>
          <a:bodyPr/>
          <a:lstStyle/>
          <a:p>
            <a:endParaRPr lang="zh-CN" altLang="en-US"/>
          </a:p>
        </p:txBody>
      </p:sp>
      <p:pic>
        <p:nvPicPr>
          <p:cNvPr id="37948" name="Picture 2"/>
          <p:cNvPicPr>
            <a:picLocks noChangeAspect="1" noChangeArrowheads="1"/>
          </p:cNvPicPr>
          <p:nvPr/>
        </p:nvPicPr>
        <p:blipFill>
          <a:blip r:embed="rId23"/>
          <a:srcRect/>
          <a:stretch>
            <a:fillRect/>
          </a:stretch>
        </p:blipFill>
        <p:spPr bwMode="auto">
          <a:xfrm>
            <a:off x="2819400" y="2038350"/>
            <a:ext cx="520700" cy="373063"/>
          </a:xfrm>
          <a:prstGeom prst="rect">
            <a:avLst/>
          </a:prstGeom>
          <a:noFill/>
          <a:ln w="9525">
            <a:noFill/>
            <a:miter lim="800000"/>
            <a:headEnd/>
            <a:tailEnd/>
          </a:ln>
        </p:spPr>
      </p:pic>
      <p:sp>
        <p:nvSpPr>
          <p:cNvPr id="37949" name="Line 217"/>
          <p:cNvSpPr>
            <a:spLocks noChangeShapeType="1"/>
          </p:cNvSpPr>
          <p:nvPr/>
        </p:nvSpPr>
        <p:spPr bwMode="auto">
          <a:xfrm>
            <a:off x="2649538" y="2551113"/>
            <a:ext cx="0" cy="295275"/>
          </a:xfrm>
          <a:prstGeom prst="line">
            <a:avLst/>
          </a:prstGeom>
          <a:noFill/>
          <a:ln w="28575">
            <a:solidFill>
              <a:schemeClr val="tx1"/>
            </a:solidFill>
            <a:prstDash val="dash"/>
            <a:round/>
            <a:headEnd/>
            <a:tailEnd/>
          </a:ln>
        </p:spPr>
        <p:txBody>
          <a:bodyPr/>
          <a:lstStyle/>
          <a:p>
            <a:endParaRPr lang="zh-CN" altLang="en-US"/>
          </a:p>
        </p:txBody>
      </p:sp>
      <p:pic>
        <p:nvPicPr>
          <p:cNvPr id="37950" name="Picture 2"/>
          <p:cNvPicPr>
            <a:picLocks noChangeAspect="1" noChangeArrowheads="1"/>
          </p:cNvPicPr>
          <p:nvPr/>
        </p:nvPicPr>
        <p:blipFill>
          <a:blip r:embed="rId23"/>
          <a:srcRect/>
          <a:stretch>
            <a:fillRect/>
          </a:stretch>
        </p:blipFill>
        <p:spPr bwMode="auto">
          <a:xfrm>
            <a:off x="2362200" y="2735263"/>
            <a:ext cx="520700" cy="373062"/>
          </a:xfrm>
          <a:prstGeom prst="rect">
            <a:avLst/>
          </a:prstGeom>
          <a:noFill/>
          <a:ln w="9525">
            <a:noFill/>
            <a:miter lim="800000"/>
            <a:headEnd/>
            <a:tailEnd/>
          </a:ln>
        </p:spPr>
      </p:pic>
      <p:sp>
        <p:nvSpPr>
          <p:cNvPr id="37951" name="Line 219"/>
          <p:cNvSpPr>
            <a:spLocks noChangeShapeType="1"/>
          </p:cNvSpPr>
          <p:nvPr/>
        </p:nvSpPr>
        <p:spPr bwMode="auto">
          <a:xfrm>
            <a:off x="4225925" y="2600325"/>
            <a:ext cx="0" cy="295275"/>
          </a:xfrm>
          <a:prstGeom prst="line">
            <a:avLst/>
          </a:prstGeom>
          <a:noFill/>
          <a:ln w="28575">
            <a:solidFill>
              <a:schemeClr val="tx1"/>
            </a:solidFill>
            <a:prstDash val="dash"/>
            <a:round/>
            <a:headEnd/>
            <a:tailEnd/>
          </a:ln>
        </p:spPr>
        <p:txBody>
          <a:bodyPr/>
          <a:lstStyle/>
          <a:p>
            <a:endParaRPr lang="zh-CN" altLang="en-US"/>
          </a:p>
        </p:txBody>
      </p:sp>
      <p:pic>
        <p:nvPicPr>
          <p:cNvPr id="37952" name="Picture 2"/>
          <p:cNvPicPr>
            <a:picLocks noChangeAspect="1" noChangeArrowheads="1"/>
          </p:cNvPicPr>
          <p:nvPr/>
        </p:nvPicPr>
        <p:blipFill>
          <a:blip r:embed="rId24"/>
          <a:srcRect/>
          <a:stretch>
            <a:fillRect/>
          </a:stretch>
        </p:blipFill>
        <p:spPr bwMode="auto">
          <a:xfrm>
            <a:off x="3962400" y="2805113"/>
            <a:ext cx="522288" cy="371475"/>
          </a:xfrm>
          <a:prstGeom prst="rect">
            <a:avLst/>
          </a:prstGeom>
          <a:noFill/>
          <a:ln w="9525">
            <a:noFill/>
            <a:miter lim="800000"/>
            <a:headEnd/>
            <a:tailEnd/>
          </a:ln>
        </p:spPr>
      </p:pic>
      <p:sp>
        <p:nvSpPr>
          <p:cNvPr id="37953" name="Text Box 224"/>
          <p:cNvSpPr txBox="1">
            <a:spLocks noChangeArrowheads="1"/>
          </p:cNvSpPr>
          <p:nvPr/>
        </p:nvSpPr>
        <p:spPr bwMode="auto">
          <a:xfrm>
            <a:off x="2809875" y="2524125"/>
            <a:ext cx="688975" cy="214313"/>
          </a:xfrm>
          <a:prstGeom prst="rect">
            <a:avLst/>
          </a:prstGeom>
          <a:noFill/>
          <a:ln w="9525">
            <a:noFill/>
            <a:miter lim="800000"/>
            <a:headEnd/>
            <a:tailEnd/>
          </a:ln>
        </p:spPr>
        <p:txBody>
          <a:bodyPr>
            <a:spAutoFit/>
          </a:bodyPr>
          <a:lstStyle/>
          <a:p>
            <a:pPr defTabSz="1235075">
              <a:spcBef>
                <a:spcPct val="50000"/>
              </a:spcBef>
            </a:pPr>
            <a:r>
              <a:rPr lang="en-US" altLang="zh-CN" sz="800" b="1" baseline="0">
                <a:latin typeface="Calibri" pitchFamily="34" charset="0"/>
              </a:rPr>
              <a:t>LAN/WAN</a:t>
            </a:r>
          </a:p>
        </p:txBody>
      </p:sp>
      <p:sp>
        <p:nvSpPr>
          <p:cNvPr id="37954" name="TextBox 14"/>
          <p:cNvSpPr txBox="1">
            <a:spLocks noChangeArrowheads="1"/>
          </p:cNvSpPr>
          <p:nvPr/>
        </p:nvSpPr>
        <p:spPr bwMode="auto">
          <a:xfrm>
            <a:off x="485775" y="3617913"/>
            <a:ext cx="1379538" cy="304800"/>
          </a:xfrm>
          <a:prstGeom prst="rect">
            <a:avLst/>
          </a:prstGeom>
          <a:noFill/>
          <a:ln w="9525" algn="ctr">
            <a:noFill/>
            <a:miter lim="800000"/>
            <a:headEnd/>
            <a:tailEnd/>
          </a:ln>
        </p:spPr>
        <p:txBody>
          <a:bodyPr lIns="91409" tIns="45705" rIns="91409" bIns="45705">
            <a:spAutoFit/>
          </a:bodyPr>
          <a:lstStyle/>
          <a:p>
            <a:pPr algn="ctr"/>
            <a:r>
              <a:rPr lang="en-US" altLang="zh-CN" sz="1400" b="1" baseline="0">
                <a:solidFill>
                  <a:srgbClr val="FFFFFF"/>
                </a:solidFill>
                <a:latin typeface="Calibri" pitchFamily="34" charset="0"/>
              </a:rPr>
              <a:t>Media Server C</a:t>
            </a:r>
          </a:p>
        </p:txBody>
      </p:sp>
      <p:sp>
        <p:nvSpPr>
          <p:cNvPr id="37955" name="Text Box 234"/>
          <p:cNvSpPr txBox="1">
            <a:spLocks noChangeArrowheads="1"/>
          </p:cNvSpPr>
          <p:nvPr/>
        </p:nvSpPr>
        <p:spPr bwMode="auto">
          <a:xfrm>
            <a:off x="2743200" y="1890713"/>
            <a:ext cx="542925" cy="214312"/>
          </a:xfrm>
          <a:prstGeom prst="rect">
            <a:avLst/>
          </a:prstGeom>
          <a:noFill/>
          <a:ln w="9525">
            <a:noFill/>
            <a:miter lim="800000"/>
            <a:headEnd/>
            <a:tailEnd/>
          </a:ln>
        </p:spPr>
        <p:txBody>
          <a:bodyPr>
            <a:spAutoFit/>
          </a:bodyPr>
          <a:lstStyle/>
          <a:p>
            <a:pPr defTabSz="1235075">
              <a:spcBef>
                <a:spcPct val="50000"/>
              </a:spcBef>
            </a:pPr>
            <a:r>
              <a:rPr lang="en-US" altLang="zh-CN" sz="800" b="1" i="1" baseline="0">
                <a:latin typeface="Calibri" pitchFamily="34" charset="0"/>
              </a:rPr>
              <a:t>FTP</a:t>
            </a:r>
          </a:p>
        </p:txBody>
      </p:sp>
      <p:sp>
        <p:nvSpPr>
          <p:cNvPr id="37956" name="Text Box 235"/>
          <p:cNvSpPr txBox="1">
            <a:spLocks noChangeArrowheads="1"/>
          </p:cNvSpPr>
          <p:nvPr/>
        </p:nvSpPr>
        <p:spPr bwMode="auto">
          <a:xfrm>
            <a:off x="1928813" y="2254250"/>
            <a:ext cx="479425" cy="214313"/>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latin typeface="Calibri" pitchFamily="34" charset="0"/>
              </a:rPr>
              <a:t>HTTP</a:t>
            </a:r>
          </a:p>
        </p:txBody>
      </p:sp>
      <p:sp>
        <p:nvSpPr>
          <p:cNvPr id="37957" name="Text Box 244"/>
          <p:cNvSpPr txBox="1">
            <a:spLocks noChangeArrowheads="1"/>
          </p:cNvSpPr>
          <p:nvPr/>
        </p:nvSpPr>
        <p:spPr bwMode="auto">
          <a:xfrm>
            <a:off x="1916113" y="2743200"/>
            <a:ext cx="542925" cy="214313"/>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latin typeface="Calibri" pitchFamily="34" charset="0"/>
              </a:rPr>
              <a:t>SMB2</a:t>
            </a:r>
          </a:p>
        </p:txBody>
      </p:sp>
      <p:sp>
        <p:nvSpPr>
          <p:cNvPr id="37958" name="Text Box 245"/>
          <p:cNvSpPr txBox="1">
            <a:spLocks noChangeArrowheads="1"/>
          </p:cNvSpPr>
          <p:nvPr/>
        </p:nvSpPr>
        <p:spPr bwMode="auto">
          <a:xfrm>
            <a:off x="3565525" y="1878013"/>
            <a:ext cx="542925" cy="214312"/>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latin typeface="Calibri" pitchFamily="34" charset="0"/>
              </a:rPr>
              <a:t>SMB2</a:t>
            </a:r>
          </a:p>
        </p:txBody>
      </p:sp>
      <p:sp>
        <p:nvSpPr>
          <p:cNvPr id="37959" name="Text Box 249"/>
          <p:cNvSpPr txBox="1">
            <a:spLocks noChangeArrowheads="1"/>
          </p:cNvSpPr>
          <p:nvPr/>
        </p:nvSpPr>
        <p:spPr bwMode="auto">
          <a:xfrm>
            <a:off x="1847850" y="3319463"/>
            <a:ext cx="762000" cy="214312"/>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latin typeface="Calibri" pitchFamily="34" charset="0"/>
              </a:rPr>
              <a:t>API/VDCP</a:t>
            </a:r>
          </a:p>
        </p:txBody>
      </p:sp>
      <p:sp>
        <p:nvSpPr>
          <p:cNvPr id="37960" name="Text Box 250"/>
          <p:cNvSpPr txBox="1">
            <a:spLocks noChangeArrowheads="1"/>
          </p:cNvSpPr>
          <p:nvPr/>
        </p:nvSpPr>
        <p:spPr bwMode="auto">
          <a:xfrm>
            <a:off x="3971925" y="3201988"/>
            <a:ext cx="914400" cy="398462"/>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latin typeface="Calibri" pitchFamily="34" charset="0"/>
              </a:rPr>
              <a:t>API/VDCP</a:t>
            </a:r>
          </a:p>
          <a:p>
            <a:pPr defTabSz="1235075">
              <a:spcBef>
                <a:spcPct val="50000"/>
              </a:spcBef>
            </a:pPr>
            <a:r>
              <a:rPr lang="en-US" altLang="zh-CN" sz="800" b="1" i="1" baseline="0">
                <a:latin typeface="Calibri" pitchFamily="34" charset="0"/>
              </a:rPr>
              <a:t>Playlist Preload</a:t>
            </a:r>
          </a:p>
        </p:txBody>
      </p:sp>
      <p:sp>
        <p:nvSpPr>
          <p:cNvPr id="37961" name="Line 251"/>
          <p:cNvSpPr>
            <a:spLocks noChangeShapeType="1"/>
          </p:cNvSpPr>
          <p:nvPr/>
        </p:nvSpPr>
        <p:spPr bwMode="auto">
          <a:xfrm>
            <a:off x="1143000" y="4019550"/>
            <a:ext cx="0" cy="381000"/>
          </a:xfrm>
          <a:prstGeom prst="line">
            <a:avLst/>
          </a:prstGeom>
          <a:noFill/>
          <a:ln w="28575">
            <a:solidFill>
              <a:srgbClr val="FF9900"/>
            </a:solidFill>
            <a:round/>
            <a:headEnd type="arrow" w="med" len="med"/>
            <a:tailEnd/>
          </a:ln>
        </p:spPr>
        <p:txBody>
          <a:bodyPr/>
          <a:lstStyle/>
          <a:p>
            <a:endParaRPr lang="zh-CN" altLang="en-US"/>
          </a:p>
        </p:txBody>
      </p:sp>
      <p:sp>
        <p:nvSpPr>
          <p:cNvPr id="37962" name="Line 252"/>
          <p:cNvSpPr>
            <a:spLocks noChangeShapeType="1"/>
          </p:cNvSpPr>
          <p:nvPr/>
        </p:nvSpPr>
        <p:spPr bwMode="auto">
          <a:xfrm>
            <a:off x="6019800" y="1981200"/>
            <a:ext cx="0" cy="381000"/>
          </a:xfrm>
          <a:prstGeom prst="line">
            <a:avLst/>
          </a:prstGeom>
          <a:noFill/>
          <a:ln w="28575">
            <a:solidFill>
              <a:schemeClr val="accent1"/>
            </a:solidFill>
            <a:round/>
            <a:headEnd/>
            <a:tailEnd type="arrow" w="med" len="med"/>
          </a:ln>
        </p:spPr>
        <p:txBody>
          <a:bodyPr/>
          <a:lstStyle/>
          <a:p>
            <a:endParaRPr lang="zh-CN" altLang="en-US"/>
          </a:p>
        </p:txBody>
      </p:sp>
      <p:sp>
        <p:nvSpPr>
          <p:cNvPr id="7" name="Rounded Rectangle 21"/>
          <p:cNvSpPr>
            <a:spLocks noChangeArrowheads="1"/>
          </p:cNvSpPr>
          <p:nvPr/>
        </p:nvSpPr>
        <p:spPr bwMode="auto">
          <a:xfrm>
            <a:off x="2444750" y="3370263"/>
            <a:ext cx="990600" cy="444500"/>
          </a:xfrm>
          <a:prstGeom prst="roundRect">
            <a:avLst>
              <a:gd name="adj" fmla="val 7745"/>
            </a:avLst>
          </a:prstGeom>
          <a:gradFill rotWithShape="1">
            <a:gsLst>
              <a:gs pos="0">
                <a:srgbClr val="82B0DE"/>
              </a:gs>
              <a:gs pos="100000">
                <a:schemeClr val="accent2"/>
              </a:gs>
            </a:gsLst>
            <a:lin ang="5400000" scaled="1"/>
          </a:gradFill>
          <a:ln w="9525" algn="ctr">
            <a:noFill/>
            <a:round/>
            <a:headEnd/>
            <a:tailEnd/>
          </a:ln>
          <a:effectLst>
            <a:outerShdw dist="23000" dir="5400000" rotWithShape="0">
              <a:srgbClr val="000000">
                <a:alpha val="34998"/>
              </a:srgbClr>
            </a:outerShdw>
          </a:effectLst>
        </p:spPr>
        <p:txBody>
          <a:bodyPr lIns="91409" tIns="45705" rIns="91409" bIns="45705"/>
          <a:lstStyle/>
          <a:p>
            <a:pPr marL="115888" indent="-115888">
              <a:buFont typeface="Arial" charset="0"/>
              <a:buChar char="•"/>
              <a:defRPr/>
            </a:pPr>
            <a:endParaRPr lang="en-US" altLang="zh-CN" sz="1500" baseline="0">
              <a:solidFill>
                <a:srgbClr val="FFFFFF"/>
              </a:solidFill>
              <a:latin typeface="Calibri" pitchFamily="34" charset="0"/>
            </a:endParaRPr>
          </a:p>
        </p:txBody>
      </p:sp>
      <p:grpSp>
        <p:nvGrpSpPr>
          <p:cNvPr id="37964" name="Group 159"/>
          <p:cNvGrpSpPr>
            <a:grpSpLocks/>
          </p:cNvGrpSpPr>
          <p:nvPr/>
        </p:nvGrpSpPr>
        <p:grpSpPr bwMode="auto">
          <a:xfrm>
            <a:off x="2444750" y="3395663"/>
            <a:ext cx="1071563" cy="371475"/>
            <a:chOff x="3135" y="3318"/>
            <a:chExt cx="987" cy="342"/>
          </a:xfrm>
        </p:grpSpPr>
        <p:sp>
          <p:nvSpPr>
            <p:cNvPr id="38004" name="Rounded Rectangle 21"/>
            <p:cNvSpPr>
              <a:spLocks noChangeArrowheads="1"/>
            </p:cNvSpPr>
            <p:nvPr/>
          </p:nvSpPr>
          <p:spPr bwMode="auto">
            <a:xfrm>
              <a:off x="3454" y="3318"/>
              <a:ext cx="170" cy="197"/>
            </a:xfrm>
            <a:prstGeom prst="roundRect">
              <a:avLst>
                <a:gd name="adj" fmla="val 7745"/>
              </a:avLst>
            </a:prstGeom>
            <a:noFill/>
            <a:ln w="9525" algn="ctr">
              <a:noFill/>
              <a:round/>
              <a:headEnd/>
              <a:tailEnd/>
            </a:ln>
          </p:spPr>
          <p:txBody>
            <a:bodyPr wrap="none" lIns="91409" tIns="45705" rIns="91409" bIns="45705">
              <a:spAutoFit/>
            </a:bodyPr>
            <a:lstStyle/>
            <a:p>
              <a:pPr algn="ctr"/>
              <a:endParaRPr lang="zh-CN" altLang="en-US" sz="800" baseline="0">
                <a:solidFill>
                  <a:schemeClr val="bg1"/>
                </a:solidFill>
                <a:latin typeface="Helvetica World" pitchFamily="34" charset="0"/>
              </a:endParaRPr>
            </a:p>
          </p:txBody>
        </p:sp>
        <p:grpSp>
          <p:nvGrpSpPr>
            <p:cNvPr id="38005" name="Group 161"/>
            <p:cNvGrpSpPr>
              <a:grpSpLocks/>
            </p:cNvGrpSpPr>
            <p:nvPr/>
          </p:nvGrpSpPr>
          <p:grpSpPr bwMode="auto">
            <a:xfrm>
              <a:off x="3135" y="3332"/>
              <a:ext cx="987" cy="283"/>
              <a:chOff x="6849" y="2746"/>
              <a:chExt cx="987" cy="283"/>
            </a:xfrm>
          </p:grpSpPr>
          <p:sp>
            <p:nvSpPr>
              <p:cNvPr id="38007" name="Text Box 92"/>
              <p:cNvSpPr txBox="1">
                <a:spLocks noChangeArrowheads="1"/>
              </p:cNvSpPr>
              <p:nvPr/>
            </p:nvSpPr>
            <p:spPr bwMode="auto">
              <a:xfrm>
                <a:off x="7102" y="2746"/>
                <a:ext cx="734" cy="283"/>
              </a:xfrm>
              <a:prstGeom prst="rect">
                <a:avLst/>
              </a:prstGeom>
              <a:noFill/>
              <a:ln w="9525" algn="ctr">
                <a:noFill/>
                <a:miter lim="800000"/>
                <a:headEnd/>
                <a:tailEnd/>
              </a:ln>
            </p:spPr>
            <p:txBody>
              <a:bodyPr wrap="none" lIns="91409" tIns="45705" rIns="91409" bIns="45705">
                <a:spAutoFit/>
              </a:bodyPr>
              <a:lstStyle/>
              <a:p>
                <a:pPr algn="ctr"/>
                <a:r>
                  <a:rPr lang="en-US" altLang="zh-CN" sz="700" baseline="0">
                    <a:solidFill>
                      <a:schemeClr val="bg1"/>
                    </a:solidFill>
                    <a:latin typeface="Helvetica World" pitchFamily="34" charset="0"/>
                  </a:rPr>
                  <a:t>XOR Media</a:t>
                </a:r>
              </a:p>
              <a:p>
                <a:pPr algn="ctr"/>
                <a:r>
                  <a:rPr lang="en-US" altLang="zh-CN" sz="700" baseline="0">
                    <a:solidFill>
                      <a:schemeClr val="bg1"/>
                    </a:solidFill>
                    <a:latin typeface="Helvetica World" pitchFamily="34" charset="0"/>
                  </a:rPr>
                  <a:t> Controller Tool</a:t>
                </a:r>
              </a:p>
            </p:txBody>
          </p:sp>
          <p:pic>
            <p:nvPicPr>
              <p:cNvPr id="38008" name="Picture 91"/>
              <p:cNvPicPr>
                <a:picLocks noChangeAspect="1" noChangeArrowheads="1"/>
              </p:cNvPicPr>
              <p:nvPr/>
            </p:nvPicPr>
            <p:blipFill>
              <a:blip r:embed="rId25"/>
              <a:srcRect/>
              <a:stretch>
                <a:fillRect/>
              </a:stretch>
            </p:blipFill>
            <p:spPr bwMode="auto">
              <a:xfrm>
                <a:off x="6849" y="2767"/>
                <a:ext cx="342" cy="234"/>
              </a:xfrm>
              <a:prstGeom prst="rect">
                <a:avLst/>
              </a:prstGeom>
              <a:noFill/>
              <a:ln w="9525" algn="ctr">
                <a:noFill/>
                <a:miter lim="800000"/>
                <a:headEnd/>
                <a:tailEnd/>
              </a:ln>
            </p:spPr>
          </p:pic>
        </p:grpSp>
        <p:pic>
          <p:nvPicPr>
            <p:cNvPr id="38006" name="Picture 71" descr="XORMedia_Logo.png"/>
            <p:cNvPicPr>
              <a:picLocks noChangeAspect="1"/>
            </p:cNvPicPr>
            <p:nvPr/>
          </p:nvPicPr>
          <p:blipFill>
            <a:blip r:embed="rId13"/>
            <a:srcRect r="46205"/>
            <a:stretch>
              <a:fillRect/>
            </a:stretch>
          </p:blipFill>
          <p:spPr bwMode="auto">
            <a:xfrm>
              <a:off x="3544" y="3558"/>
              <a:ext cx="227" cy="102"/>
            </a:xfrm>
            <a:prstGeom prst="rect">
              <a:avLst/>
            </a:prstGeom>
            <a:noFill/>
            <a:ln w="9525" algn="ctr">
              <a:noFill/>
              <a:miter lim="800000"/>
              <a:headEnd/>
              <a:tailEnd/>
            </a:ln>
          </p:spPr>
        </p:pic>
      </p:grpSp>
      <p:sp>
        <p:nvSpPr>
          <p:cNvPr id="37965" name="Line 258"/>
          <p:cNvSpPr>
            <a:spLocks noChangeShapeType="1"/>
          </p:cNvSpPr>
          <p:nvPr/>
        </p:nvSpPr>
        <p:spPr bwMode="auto">
          <a:xfrm>
            <a:off x="3657600" y="3414713"/>
            <a:ext cx="1371600" cy="0"/>
          </a:xfrm>
          <a:prstGeom prst="line">
            <a:avLst/>
          </a:prstGeom>
          <a:noFill/>
          <a:ln w="28575">
            <a:solidFill>
              <a:srgbClr val="8C0101"/>
            </a:solidFill>
            <a:round/>
            <a:headEnd type="arrow" w="med" len="med"/>
            <a:tailEnd type="arrow" w="med" len="med"/>
          </a:ln>
        </p:spPr>
        <p:txBody>
          <a:bodyPr/>
          <a:lstStyle/>
          <a:p>
            <a:endParaRPr lang="zh-CN" altLang="en-US"/>
          </a:p>
        </p:txBody>
      </p:sp>
      <p:sp>
        <p:nvSpPr>
          <p:cNvPr id="37966" name="Line 259"/>
          <p:cNvSpPr>
            <a:spLocks noChangeShapeType="1"/>
          </p:cNvSpPr>
          <p:nvPr/>
        </p:nvSpPr>
        <p:spPr bwMode="auto">
          <a:xfrm>
            <a:off x="1905000" y="3567113"/>
            <a:ext cx="457200" cy="0"/>
          </a:xfrm>
          <a:prstGeom prst="line">
            <a:avLst/>
          </a:prstGeom>
          <a:noFill/>
          <a:ln w="28575">
            <a:solidFill>
              <a:srgbClr val="8C0101"/>
            </a:solidFill>
            <a:round/>
            <a:headEnd type="arrow" w="med" len="med"/>
            <a:tailEnd type="arrow" w="med" len="med"/>
          </a:ln>
        </p:spPr>
        <p:txBody>
          <a:bodyPr/>
          <a:lstStyle/>
          <a:p>
            <a:endParaRPr lang="zh-CN" altLang="en-US"/>
          </a:p>
        </p:txBody>
      </p:sp>
      <p:sp>
        <p:nvSpPr>
          <p:cNvPr id="37967" name="Line 260"/>
          <p:cNvSpPr>
            <a:spLocks noChangeShapeType="1"/>
          </p:cNvSpPr>
          <p:nvPr/>
        </p:nvSpPr>
        <p:spPr bwMode="auto">
          <a:xfrm>
            <a:off x="3429000" y="3871913"/>
            <a:ext cx="457200" cy="0"/>
          </a:xfrm>
          <a:prstGeom prst="line">
            <a:avLst/>
          </a:prstGeom>
          <a:noFill/>
          <a:ln w="28575">
            <a:solidFill>
              <a:srgbClr val="8C0101"/>
            </a:solidFill>
            <a:round/>
            <a:headEnd type="arrow" w="med" len="med"/>
            <a:tailEnd type="arrow" w="med" len="med"/>
          </a:ln>
        </p:spPr>
        <p:txBody>
          <a:bodyPr/>
          <a:lstStyle/>
          <a:p>
            <a:endParaRPr lang="zh-CN" altLang="en-US"/>
          </a:p>
        </p:txBody>
      </p:sp>
      <p:sp>
        <p:nvSpPr>
          <p:cNvPr id="37968" name="Line 263"/>
          <p:cNvSpPr>
            <a:spLocks noChangeShapeType="1"/>
          </p:cNvSpPr>
          <p:nvPr/>
        </p:nvSpPr>
        <p:spPr bwMode="auto">
          <a:xfrm>
            <a:off x="4752975" y="4648200"/>
            <a:ext cx="457200" cy="0"/>
          </a:xfrm>
          <a:prstGeom prst="line">
            <a:avLst/>
          </a:prstGeom>
          <a:noFill/>
          <a:ln w="28575">
            <a:solidFill>
              <a:srgbClr val="FF9900"/>
            </a:solidFill>
            <a:round/>
            <a:headEnd/>
            <a:tailEnd type="arrow" w="med" len="med"/>
          </a:ln>
        </p:spPr>
        <p:txBody>
          <a:bodyPr/>
          <a:lstStyle/>
          <a:p>
            <a:endParaRPr lang="zh-CN" altLang="en-US"/>
          </a:p>
        </p:txBody>
      </p:sp>
      <p:sp>
        <p:nvSpPr>
          <p:cNvPr id="37969" name="Line 267"/>
          <p:cNvSpPr>
            <a:spLocks noChangeShapeType="1"/>
          </p:cNvSpPr>
          <p:nvPr/>
        </p:nvSpPr>
        <p:spPr bwMode="auto">
          <a:xfrm>
            <a:off x="3581400" y="1809750"/>
            <a:ext cx="0" cy="381000"/>
          </a:xfrm>
          <a:prstGeom prst="line">
            <a:avLst/>
          </a:prstGeom>
          <a:noFill/>
          <a:ln w="28575">
            <a:solidFill>
              <a:schemeClr val="accent1"/>
            </a:solidFill>
            <a:round/>
            <a:headEnd type="arrow" w="med" len="med"/>
            <a:tailEnd type="arrow" w="med" len="med"/>
          </a:ln>
        </p:spPr>
        <p:txBody>
          <a:bodyPr/>
          <a:lstStyle/>
          <a:p>
            <a:endParaRPr lang="zh-CN" altLang="en-US"/>
          </a:p>
        </p:txBody>
      </p:sp>
      <p:sp>
        <p:nvSpPr>
          <p:cNvPr id="37970" name="Line 268"/>
          <p:cNvSpPr>
            <a:spLocks noChangeShapeType="1"/>
          </p:cNvSpPr>
          <p:nvPr/>
        </p:nvSpPr>
        <p:spPr bwMode="auto">
          <a:xfrm>
            <a:off x="1905000" y="2438400"/>
            <a:ext cx="457200" cy="0"/>
          </a:xfrm>
          <a:prstGeom prst="line">
            <a:avLst/>
          </a:prstGeom>
          <a:noFill/>
          <a:ln w="28575">
            <a:solidFill>
              <a:schemeClr val="accent1"/>
            </a:solidFill>
            <a:round/>
            <a:headEnd/>
            <a:tailEnd type="arrow" w="med" len="med"/>
          </a:ln>
        </p:spPr>
        <p:txBody>
          <a:bodyPr/>
          <a:lstStyle/>
          <a:p>
            <a:endParaRPr lang="zh-CN" altLang="en-US"/>
          </a:p>
        </p:txBody>
      </p:sp>
      <p:sp>
        <p:nvSpPr>
          <p:cNvPr id="37971" name="Line 270"/>
          <p:cNvSpPr>
            <a:spLocks noChangeShapeType="1"/>
          </p:cNvSpPr>
          <p:nvPr/>
        </p:nvSpPr>
        <p:spPr bwMode="auto">
          <a:xfrm>
            <a:off x="2743200" y="1905000"/>
            <a:ext cx="0" cy="381000"/>
          </a:xfrm>
          <a:prstGeom prst="line">
            <a:avLst/>
          </a:prstGeom>
          <a:noFill/>
          <a:ln w="28575">
            <a:solidFill>
              <a:schemeClr val="accent1"/>
            </a:solidFill>
            <a:round/>
            <a:headEnd type="arrow" w="med" len="med"/>
            <a:tailEnd type="arrow" w="med" len="med"/>
          </a:ln>
        </p:spPr>
        <p:txBody>
          <a:bodyPr/>
          <a:lstStyle/>
          <a:p>
            <a:endParaRPr lang="zh-CN" altLang="en-US"/>
          </a:p>
        </p:txBody>
      </p:sp>
      <p:sp>
        <p:nvSpPr>
          <p:cNvPr id="37972" name="Text Box 271"/>
          <p:cNvSpPr txBox="1">
            <a:spLocks noChangeArrowheads="1"/>
          </p:cNvSpPr>
          <p:nvPr/>
        </p:nvSpPr>
        <p:spPr bwMode="auto">
          <a:xfrm>
            <a:off x="4648200" y="2647950"/>
            <a:ext cx="860425" cy="336550"/>
          </a:xfrm>
          <a:prstGeom prst="rect">
            <a:avLst/>
          </a:prstGeom>
          <a:noFill/>
          <a:ln w="9525" algn="ctr">
            <a:noFill/>
            <a:miter lim="800000"/>
            <a:headEnd/>
            <a:tailEnd/>
          </a:ln>
        </p:spPr>
        <p:txBody>
          <a:bodyPr>
            <a:spAutoFit/>
          </a:bodyPr>
          <a:lstStyle/>
          <a:p>
            <a:pPr defTabSz="1235075"/>
            <a:r>
              <a:rPr lang="en-US" altLang="zh-CN" sz="800" b="1" baseline="0">
                <a:solidFill>
                  <a:srgbClr val="567A2A"/>
                </a:solidFill>
                <a:latin typeface="Calibri" pitchFamily="34" charset="0"/>
              </a:rPr>
              <a:t>Video clips</a:t>
            </a:r>
          </a:p>
          <a:p>
            <a:pPr defTabSz="1235075"/>
            <a:r>
              <a:rPr lang="en-US" altLang="zh-CN" sz="800" b="1" baseline="0">
                <a:solidFill>
                  <a:srgbClr val="567A2A"/>
                </a:solidFill>
                <a:latin typeface="Calibri" pitchFamily="34" charset="0"/>
              </a:rPr>
              <a:t>/templates</a:t>
            </a:r>
          </a:p>
        </p:txBody>
      </p:sp>
      <p:sp>
        <p:nvSpPr>
          <p:cNvPr id="37973" name="Line 272"/>
          <p:cNvSpPr>
            <a:spLocks noChangeShapeType="1"/>
          </p:cNvSpPr>
          <p:nvPr/>
        </p:nvSpPr>
        <p:spPr bwMode="auto">
          <a:xfrm>
            <a:off x="4754563" y="2684463"/>
            <a:ext cx="457200" cy="0"/>
          </a:xfrm>
          <a:prstGeom prst="line">
            <a:avLst/>
          </a:prstGeom>
          <a:noFill/>
          <a:ln w="28575">
            <a:solidFill>
              <a:schemeClr val="accent1"/>
            </a:solidFill>
            <a:round/>
            <a:headEnd/>
            <a:tailEnd type="arrow" w="med" len="med"/>
          </a:ln>
        </p:spPr>
        <p:txBody>
          <a:bodyPr/>
          <a:lstStyle/>
          <a:p>
            <a:endParaRPr lang="zh-CN" altLang="en-US"/>
          </a:p>
        </p:txBody>
      </p:sp>
      <p:sp>
        <p:nvSpPr>
          <p:cNvPr id="37974" name="Line 273"/>
          <p:cNvSpPr>
            <a:spLocks noChangeShapeType="1"/>
          </p:cNvSpPr>
          <p:nvPr/>
        </p:nvSpPr>
        <p:spPr bwMode="auto">
          <a:xfrm>
            <a:off x="1943100" y="2933700"/>
            <a:ext cx="457200" cy="0"/>
          </a:xfrm>
          <a:prstGeom prst="line">
            <a:avLst/>
          </a:prstGeom>
          <a:noFill/>
          <a:ln w="28575">
            <a:solidFill>
              <a:schemeClr val="accent1"/>
            </a:solidFill>
            <a:round/>
            <a:headEnd/>
            <a:tailEnd type="arrow" w="med" len="med"/>
          </a:ln>
        </p:spPr>
        <p:txBody>
          <a:bodyPr/>
          <a:lstStyle/>
          <a:p>
            <a:endParaRPr lang="zh-CN" altLang="en-US"/>
          </a:p>
        </p:txBody>
      </p:sp>
      <p:sp>
        <p:nvSpPr>
          <p:cNvPr id="37975" name="Text Box 274"/>
          <p:cNvSpPr txBox="1">
            <a:spLocks noChangeArrowheads="1"/>
          </p:cNvSpPr>
          <p:nvPr/>
        </p:nvSpPr>
        <p:spPr bwMode="auto">
          <a:xfrm>
            <a:off x="6010275" y="1981200"/>
            <a:ext cx="860425" cy="336550"/>
          </a:xfrm>
          <a:prstGeom prst="rect">
            <a:avLst/>
          </a:prstGeom>
          <a:noFill/>
          <a:ln w="9525" algn="ctr">
            <a:noFill/>
            <a:miter lim="800000"/>
            <a:headEnd/>
            <a:tailEnd/>
          </a:ln>
        </p:spPr>
        <p:txBody>
          <a:bodyPr>
            <a:spAutoFit/>
          </a:bodyPr>
          <a:lstStyle/>
          <a:p>
            <a:pPr defTabSz="1235075"/>
            <a:r>
              <a:rPr lang="en-US" altLang="zh-CN" sz="800" b="1" baseline="0">
                <a:solidFill>
                  <a:srgbClr val="567A2A"/>
                </a:solidFill>
                <a:latin typeface="Calibri" pitchFamily="34" charset="0"/>
              </a:rPr>
              <a:t>Dynamic</a:t>
            </a:r>
          </a:p>
          <a:p>
            <a:pPr defTabSz="1235075"/>
            <a:r>
              <a:rPr lang="en-US" altLang="zh-CN" sz="800" b="1" baseline="0">
                <a:solidFill>
                  <a:srgbClr val="567A2A"/>
                </a:solidFill>
                <a:latin typeface="Calibri" pitchFamily="34" charset="0"/>
              </a:rPr>
              <a:t>data</a:t>
            </a:r>
          </a:p>
        </p:txBody>
      </p:sp>
      <p:sp>
        <p:nvSpPr>
          <p:cNvPr id="37976" name="Text Box 275"/>
          <p:cNvSpPr txBox="1">
            <a:spLocks noChangeArrowheads="1"/>
          </p:cNvSpPr>
          <p:nvPr/>
        </p:nvSpPr>
        <p:spPr bwMode="auto">
          <a:xfrm>
            <a:off x="4724400" y="4324350"/>
            <a:ext cx="860425" cy="336550"/>
          </a:xfrm>
          <a:prstGeom prst="rect">
            <a:avLst/>
          </a:prstGeom>
          <a:noFill/>
          <a:ln w="9525" algn="ctr">
            <a:noFill/>
            <a:miter lim="800000"/>
            <a:headEnd/>
            <a:tailEnd/>
          </a:ln>
        </p:spPr>
        <p:txBody>
          <a:bodyPr>
            <a:spAutoFit/>
          </a:bodyPr>
          <a:lstStyle/>
          <a:p>
            <a:pPr defTabSz="1235075"/>
            <a:r>
              <a:rPr lang="en-US" altLang="zh-CN" sz="800" b="1" baseline="0">
                <a:solidFill>
                  <a:srgbClr val="E68900"/>
                </a:solidFill>
                <a:latin typeface="Calibri" pitchFamily="34" charset="0"/>
              </a:rPr>
              <a:t>Live </a:t>
            </a:r>
          </a:p>
          <a:p>
            <a:pPr defTabSz="1235075"/>
            <a:r>
              <a:rPr lang="en-US" altLang="zh-CN" sz="800" b="1" baseline="0">
                <a:solidFill>
                  <a:srgbClr val="E68900"/>
                </a:solidFill>
                <a:latin typeface="Calibri" pitchFamily="34" charset="0"/>
              </a:rPr>
              <a:t>feed</a:t>
            </a:r>
          </a:p>
        </p:txBody>
      </p:sp>
      <p:sp>
        <p:nvSpPr>
          <p:cNvPr id="37977" name="Rectangle 2"/>
          <p:cNvSpPr>
            <a:spLocks/>
          </p:cNvSpPr>
          <p:nvPr/>
        </p:nvSpPr>
        <p:spPr bwMode="auto">
          <a:xfrm>
            <a:off x="457200" y="206375"/>
            <a:ext cx="8229600" cy="765175"/>
          </a:xfrm>
          <a:prstGeom prst="rect">
            <a:avLst/>
          </a:prstGeom>
          <a:noFill/>
          <a:ln w="9525">
            <a:noFill/>
            <a:miter lim="800000"/>
            <a:headEnd/>
            <a:tailEnd/>
          </a:ln>
        </p:spPr>
        <p:txBody>
          <a:bodyPr anchor="ctr"/>
          <a:lstStyle/>
          <a:p>
            <a:r>
              <a:rPr lang="en-US" altLang="zh-CN" sz="3000" b="1" baseline="0">
                <a:solidFill>
                  <a:srgbClr val="497039"/>
                </a:solidFill>
                <a:latin typeface="Helvetica World" pitchFamily="34" charset="0"/>
                <a:cs typeface="Helvetica World" pitchFamily="34" charset="0"/>
              </a:rPr>
              <a:t>XOR Media Architecture</a:t>
            </a:r>
          </a:p>
        </p:txBody>
      </p:sp>
      <p:sp>
        <p:nvSpPr>
          <p:cNvPr id="37978" name="Line 267"/>
          <p:cNvSpPr>
            <a:spLocks noChangeShapeType="1"/>
          </p:cNvSpPr>
          <p:nvPr/>
        </p:nvSpPr>
        <p:spPr bwMode="auto">
          <a:xfrm>
            <a:off x="4267200" y="1885950"/>
            <a:ext cx="0" cy="381000"/>
          </a:xfrm>
          <a:prstGeom prst="line">
            <a:avLst/>
          </a:prstGeom>
          <a:noFill/>
          <a:ln w="28575">
            <a:solidFill>
              <a:schemeClr val="accent1"/>
            </a:solidFill>
            <a:round/>
            <a:headEnd type="arrow" w="med" len="med"/>
            <a:tailEnd type="arrow" w="med" len="med"/>
          </a:ln>
        </p:spPr>
        <p:txBody>
          <a:bodyPr/>
          <a:lstStyle/>
          <a:p>
            <a:endParaRPr lang="zh-CN" altLang="en-US"/>
          </a:p>
        </p:txBody>
      </p:sp>
      <p:sp>
        <p:nvSpPr>
          <p:cNvPr id="37979" name="Text Box 245"/>
          <p:cNvSpPr txBox="1">
            <a:spLocks noChangeArrowheads="1"/>
          </p:cNvSpPr>
          <p:nvPr/>
        </p:nvSpPr>
        <p:spPr bwMode="auto">
          <a:xfrm>
            <a:off x="4267200" y="1962150"/>
            <a:ext cx="542925" cy="214313"/>
          </a:xfrm>
          <a:prstGeom prst="rect">
            <a:avLst/>
          </a:prstGeom>
          <a:noFill/>
          <a:ln w="9525" algn="ctr">
            <a:noFill/>
            <a:miter lim="800000"/>
            <a:headEnd/>
            <a:tailEnd/>
          </a:ln>
        </p:spPr>
        <p:txBody>
          <a:bodyPr>
            <a:spAutoFit/>
          </a:bodyPr>
          <a:lstStyle/>
          <a:p>
            <a:pPr defTabSz="1235075">
              <a:spcBef>
                <a:spcPct val="50000"/>
              </a:spcBef>
            </a:pPr>
            <a:r>
              <a:rPr lang="en-US" altLang="zh-CN" sz="800" b="1" i="1" baseline="0">
                <a:latin typeface="Calibri" pitchFamily="34" charset="0"/>
              </a:rPr>
              <a:t>iSCSI</a:t>
            </a:r>
          </a:p>
        </p:txBody>
      </p:sp>
      <p:sp>
        <p:nvSpPr>
          <p:cNvPr id="13" name="Rounded Rectangle 21"/>
          <p:cNvSpPr>
            <a:spLocks noChangeArrowheads="1"/>
          </p:cNvSpPr>
          <p:nvPr/>
        </p:nvSpPr>
        <p:spPr bwMode="auto">
          <a:xfrm>
            <a:off x="7391400" y="1123950"/>
            <a:ext cx="1331913" cy="1524000"/>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fontAlgn="auto">
              <a:spcBef>
                <a:spcPts val="0"/>
              </a:spcBef>
              <a:spcAft>
                <a:spcPts val="0"/>
              </a:spcAft>
              <a:defRPr/>
            </a:pPr>
            <a:endParaRPr lang="en-US" baseline="0" dirty="0">
              <a:solidFill>
                <a:schemeClr val="lt1"/>
              </a:solidFill>
              <a:latin typeface="+mn-lt"/>
              <a:ea typeface="+mn-ea"/>
            </a:endParaRPr>
          </a:p>
        </p:txBody>
      </p:sp>
      <p:sp>
        <p:nvSpPr>
          <p:cNvPr id="3" name="Rounded Rectangle 22"/>
          <p:cNvSpPr>
            <a:spLocks noChangeArrowheads="1"/>
          </p:cNvSpPr>
          <p:nvPr/>
        </p:nvSpPr>
        <p:spPr bwMode="auto">
          <a:xfrm>
            <a:off x="7391400" y="1123950"/>
            <a:ext cx="1331913" cy="295275"/>
          </a:xfrm>
          <a:prstGeom prst="roundRect">
            <a:avLst>
              <a:gd name="adj" fmla="val 23079"/>
            </a:avLst>
          </a:prstGeom>
          <a:solidFill>
            <a:srgbClr val="7F7F7F"/>
          </a:solidFill>
          <a:ln w="9525" algn="ctr">
            <a:noFill/>
            <a:round/>
            <a:headEnd/>
            <a:tailEnd/>
          </a:ln>
        </p:spPr>
        <p:txBody>
          <a:bodyPr lIns="91409" tIns="45705" rIns="91409" bIns="45705" anchor="ctr"/>
          <a:lstStyle/>
          <a:p>
            <a:pPr algn="ctr">
              <a:defRPr/>
            </a:pPr>
            <a:r>
              <a:rPr lang="en-US" altLang="zh-CN" sz="1000" baseline="0">
                <a:solidFill>
                  <a:schemeClr val="bg1"/>
                </a:solidFill>
                <a:latin typeface="+mn-lt"/>
                <a:ea typeface="+mn-ea"/>
              </a:rPr>
              <a:t>Play to Air (SD/HD)</a:t>
            </a:r>
          </a:p>
        </p:txBody>
      </p:sp>
      <p:pic>
        <p:nvPicPr>
          <p:cNvPr id="37982" name="Picture 13" descr="C:\Documents and Settings\kgormley\Desktop\PPT Stuff\Icon library work\SEAC ICON LIBRARY_FINAL\PNG Non-labeled Icons_128\tv_icon2.jpg"/>
          <p:cNvPicPr>
            <a:picLocks noChangeAspect="1" noChangeArrowheads="1"/>
          </p:cNvPicPr>
          <p:nvPr/>
        </p:nvPicPr>
        <p:blipFill>
          <a:blip r:embed="rId26"/>
          <a:srcRect/>
          <a:stretch>
            <a:fillRect/>
          </a:stretch>
        </p:blipFill>
        <p:spPr bwMode="auto">
          <a:xfrm>
            <a:off x="7772400" y="2114550"/>
            <a:ext cx="609600" cy="417513"/>
          </a:xfrm>
          <a:prstGeom prst="rect">
            <a:avLst/>
          </a:prstGeom>
          <a:noFill/>
          <a:ln w="9525">
            <a:noFill/>
            <a:miter lim="800000"/>
            <a:headEnd/>
            <a:tailEnd/>
          </a:ln>
        </p:spPr>
      </p:pic>
      <p:sp>
        <p:nvSpPr>
          <p:cNvPr id="37983" name="Line 269"/>
          <p:cNvSpPr>
            <a:spLocks noChangeShapeType="1"/>
          </p:cNvSpPr>
          <p:nvPr/>
        </p:nvSpPr>
        <p:spPr bwMode="auto">
          <a:xfrm>
            <a:off x="6934200" y="2495550"/>
            <a:ext cx="457200" cy="0"/>
          </a:xfrm>
          <a:prstGeom prst="line">
            <a:avLst/>
          </a:prstGeom>
          <a:noFill/>
          <a:ln w="28575">
            <a:solidFill>
              <a:srgbClr val="FF9900"/>
            </a:solidFill>
            <a:round/>
            <a:headEnd/>
            <a:tailEnd type="arrow" w="med" len="med"/>
          </a:ln>
        </p:spPr>
        <p:txBody>
          <a:bodyPr/>
          <a:lstStyle/>
          <a:p>
            <a:endParaRPr lang="zh-CN" altLang="en-US"/>
          </a:p>
        </p:txBody>
      </p:sp>
      <p:sp>
        <p:nvSpPr>
          <p:cNvPr id="37984" name="Text Box 109"/>
          <p:cNvSpPr txBox="1">
            <a:spLocks noChangeArrowheads="1"/>
          </p:cNvSpPr>
          <p:nvPr/>
        </p:nvSpPr>
        <p:spPr bwMode="auto">
          <a:xfrm>
            <a:off x="6934200" y="2266950"/>
            <a:ext cx="400050" cy="244475"/>
          </a:xfrm>
          <a:prstGeom prst="rect">
            <a:avLst/>
          </a:prstGeom>
          <a:noFill/>
          <a:ln w="9525">
            <a:noFill/>
            <a:miter lim="800000"/>
            <a:headEnd/>
            <a:tailEnd/>
          </a:ln>
        </p:spPr>
        <p:txBody>
          <a:bodyPr>
            <a:spAutoFit/>
          </a:bodyPr>
          <a:lstStyle/>
          <a:p>
            <a:pPr>
              <a:spcBef>
                <a:spcPct val="50000"/>
              </a:spcBef>
            </a:pPr>
            <a:r>
              <a:rPr lang="en-US" altLang="zh-CN" sz="1000" b="1" baseline="0">
                <a:latin typeface="Calibri" pitchFamily="34" charset="0"/>
              </a:rPr>
              <a:t>SDI</a:t>
            </a:r>
          </a:p>
        </p:txBody>
      </p:sp>
      <p:sp>
        <p:nvSpPr>
          <p:cNvPr id="11" name="Rounded Rectangle 21"/>
          <p:cNvSpPr>
            <a:spLocks noChangeArrowheads="1"/>
          </p:cNvSpPr>
          <p:nvPr/>
        </p:nvSpPr>
        <p:spPr bwMode="auto">
          <a:xfrm>
            <a:off x="7400925" y="2800350"/>
            <a:ext cx="1331913" cy="2133600"/>
          </a:xfrm>
          <a:prstGeom prst="roundRect">
            <a:avLst>
              <a:gd name="adj" fmla="val 7745"/>
            </a:avLst>
          </a:prstGeom>
          <a:gradFill rotWithShape="1">
            <a:gsLst>
              <a:gs pos="0">
                <a:srgbClr val="7F7F7F"/>
              </a:gs>
              <a:gs pos="100000">
                <a:srgbClr val="D9D9D9"/>
              </a:gs>
            </a:gsLst>
            <a:lin ang="16200000"/>
          </a:gradFill>
          <a:ln w="9525" algn="ctr">
            <a:noFill/>
            <a:round/>
            <a:headEnd/>
            <a:tailEnd/>
          </a:ln>
          <a:effectLst>
            <a:outerShdw dist="23000" dir="5400000" rotWithShape="0">
              <a:srgbClr val="000000">
                <a:alpha val="34999"/>
              </a:srgbClr>
            </a:outerShdw>
          </a:effectLst>
        </p:spPr>
        <p:txBody>
          <a:bodyPr lIns="91409" tIns="45705" rIns="91409" bIns="45705" anchor="ctr"/>
          <a:lstStyle/>
          <a:p>
            <a:pPr algn="ctr" fontAlgn="auto">
              <a:spcBef>
                <a:spcPts val="0"/>
              </a:spcBef>
              <a:spcAft>
                <a:spcPts val="0"/>
              </a:spcAft>
              <a:defRPr/>
            </a:pPr>
            <a:endParaRPr lang="en-US" baseline="0" dirty="0">
              <a:solidFill>
                <a:schemeClr val="lt1"/>
              </a:solidFill>
              <a:latin typeface="+mn-lt"/>
              <a:ea typeface="+mn-ea"/>
            </a:endParaRPr>
          </a:p>
        </p:txBody>
      </p:sp>
      <p:sp>
        <p:nvSpPr>
          <p:cNvPr id="37986" name="Rounded Rectangle 22"/>
          <p:cNvSpPr>
            <a:spLocks noChangeArrowheads="1"/>
          </p:cNvSpPr>
          <p:nvPr/>
        </p:nvSpPr>
        <p:spPr bwMode="auto">
          <a:xfrm>
            <a:off x="7412038" y="2800350"/>
            <a:ext cx="1331912" cy="295275"/>
          </a:xfrm>
          <a:prstGeom prst="roundRect">
            <a:avLst>
              <a:gd name="adj" fmla="val 23079"/>
            </a:avLst>
          </a:prstGeom>
          <a:solidFill>
            <a:srgbClr val="7F7F7F"/>
          </a:solidFill>
          <a:ln w="9525" algn="ctr">
            <a:noFill/>
            <a:round/>
            <a:headEnd/>
            <a:tailEnd/>
          </a:ln>
        </p:spPr>
        <p:txBody>
          <a:bodyPr lIns="91409" tIns="45705" rIns="91409" bIns="45705" anchor="ctr"/>
          <a:lstStyle/>
          <a:p>
            <a:pPr algn="ctr"/>
            <a:r>
              <a:rPr lang="en-US" altLang="zh-CN" sz="1000" baseline="0">
                <a:solidFill>
                  <a:schemeClr val="bg1"/>
                </a:solidFill>
                <a:latin typeface="Calibri" pitchFamily="34" charset="0"/>
              </a:rPr>
              <a:t>IPTV</a:t>
            </a:r>
          </a:p>
        </p:txBody>
      </p:sp>
      <p:grpSp>
        <p:nvGrpSpPr>
          <p:cNvPr id="37987" name="Group 131"/>
          <p:cNvGrpSpPr>
            <a:grpSpLocks/>
          </p:cNvGrpSpPr>
          <p:nvPr/>
        </p:nvGrpSpPr>
        <p:grpSpPr bwMode="auto">
          <a:xfrm>
            <a:off x="6943725" y="3790950"/>
            <a:ext cx="600075" cy="212725"/>
            <a:chOff x="4374" y="2484"/>
            <a:chExt cx="378" cy="134"/>
          </a:xfrm>
        </p:grpSpPr>
        <p:sp>
          <p:nvSpPr>
            <p:cNvPr id="38002" name="Line 269"/>
            <p:cNvSpPr>
              <a:spLocks noChangeShapeType="1"/>
            </p:cNvSpPr>
            <p:nvPr/>
          </p:nvSpPr>
          <p:spPr bwMode="auto">
            <a:xfrm>
              <a:off x="4374" y="2618"/>
              <a:ext cx="288" cy="0"/>
            </a:xfrm>
            <a:prstGeom prst="line">
              <a:avLst/>
            </a:prstGeom>
            <a:noFill/>
            <a:ln w="28575">
              <a:solidFill>
                <a:srgbClr val="FF9900"/>
              </a:solidFill>
              <a:round/>
              <a:headEnd/>
              <a:tailEnd type="arrow" w="med" len="med"/>
            </a:ln>
          </p:spPr>
          <p:txBody>
            <a:bodyPr/>
            <a:lstStyle/>
            <a:p>
              <a:endParaRPr lang="zh-CN" altLang="en-US"/>
            </a:p>
          </p:txBody>
        </p:sp>
        <p:sp>
          <p:nvSpPr>
            <p:cNvPr id="38003" name="Text Box 114"/>
            <p:cNvSpPr txBox="1">
              <a:spLocks noChangeArrowheads="1"/>
            </p:cNvSpPr>
            <p:nvPr/>
          </p:nvSpPr>
          <p:spPr bwMode="auto">
            <a:xfrm>
              <a:off x="4374" y="2484"/>
              <a:ext cx="378" cy="96"/>
            </a:xfrm>
            <a:prstGeom prst="rect">
              <a:avLst/>
            </a:prstGeom>
            <a:noFill/>
            <a:ln w="9525">
              <a:noFill/>
              <a:miter lim="800000"/>
              <a:headEnd/>
              <a:tailEnd/>
            </a:ln>
          </p:spPr>
          <p:txBody>
            <a:bodyPr lIns="0" tIns="0" rIns="0" bIns="0">
              <a:spAutoFit/>
            </a:bodyPr>
            <a:lstStyle/>
            <a:p>
              <a:pPr>
                <a:spcBef>
                  <a:spcPct val="50000"/>
                </a:spcBef>
              </a:pPr>
              <a:r>
                <a:rPr lang="en-US" altLang="zh-CN" sz="1000" b="1" baseline="0">
                  <a:latin typeface="Calibri" pitchFamily="34" charset="0"/>
                </a:rPr>
                <a:t>IP Stream</a:t>
              </a:r>
            </a:p>
          </p:txBody>
        </p:sp>
      </p:grpSp>
      <p:grpSp>
        <p:nvGrpSpPr>
          <p:cNvPr id="37988" name="Group 130"/>
          <p:cNvGrpSpPr>
            <a:grpSpLocks/>
          </p:cNvGrpSpPr>
          <p:nvPr/>
        </p:nvGrpSpPr>
        <p:grpSpPr bwMode="auto">
          <a:xfrm>
            <a:off x="7858125" y="3714750"/>
            <a:ext cx="461963" cy="628650"/>
            <a:chOff x="4992" y="1986"/>
            <a:chExt cx="291" cy="396"/>
          </a:xfrm>
        </p:grpSpPr>
        <p:sp>
          <p:nvSpPr>
            <p:cNvPr id="38000" name="TextBox 169"/>
            <p:cNvSpPr txBox="1">
              <a:spLocks noChangeArrowheads="1"/>
            </p:cNvSpPr>
            <p:nvPr/>
          </p:nvSpPr>
          <p:spPr bwMode="auto">
            <a:xfrm>
              <a:off x="5010" y="2238"/>
              <a:ext cx="273" cy="144"/>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CDN</a:t>
              </a:r>
            </a:p>
          </p:txBody>
        </p:sp>
        <p:pic>
          <p:nvPicPr>
            <p:cNvPr id="38001" name="Picture 118" descr="network"/>
            <p:cNvPicPr>
              <a:picLocks noChangeAspect="1" noChangeArrowheads="1"/>
            </p:cNvPicPr>
            <p:nvPr/>
          </p:nvPicPr>
          <p:blipFill>
            <a:blip r:embed="rId27"/>
            <a:srcRect/>
            <a:stretch>
              <a:fillRect/>
            </a:stretch>
          </p:blipFill>
          <p:spPr bwMode="auto">
            <a:xfrm>
              <a:off x="4992" y="1986"/>
              <a:ext cx="288" cy="288"/>
            </a:xfrm>
            <a:prstGeom prst="rect">
              <a:avLst/>
            </a:prstGeom>
            <a:noFill/>
            <a:ln w="9525">
              <a:noFill/>
              <a:miter lim="800000"/>
              <a:headEnd/>
              <a:tailEnd/>
            </a:ln>
          </p:spPr>
        </p:pic>
      </p:grpSp>
      <p:grpSp>
        <p:nvGrpSpPr>
          <p:cNvPr id="37989" name="Group 129"/>
          <p:cNvGrpSpPr>
            <a:grpSpLocks/>
          </p:cNvGrpSpPr>
          <p:nvPr/>
        </p:nvGrpSpPr>
        <p:grpSpPr bwMode="auto">
          <a:xfrm>
            <a:off x="7648575" y="3181350"/>
            <a:ext cx="838200" cy="485775"/>
            <a:chOff x="4896" y="2484"/>
            <a:chExt cx="528" cy="306"/>
          </a:xfrm>
        </p:grpSpPr>
        <p:grpSp>
          <p:nvGrpSpPr>
            <p:cNvPr id="37994" name="Group 7"/>
            <p:cNvGrpSpPr>
              <a:grpSpLocks/>
            </p:cNvGrpSpPr>
            <p:nvPr/>
          </p:nvGrpSpPr>
          <p:grpSpPr bwMode="auto">
            <a:xfrm>
              <a:off x="4896" y="2484"/>
              <a:ext cx="528" cy="203"/>
              <a:chOff x="789473" y="526152"/>
              <a:chExt cx="7273705" cy="4734034"/>
            </a:xfrm>
          </p:grpSpPr>
          <p:sp>
            <p:nvSpPr>
              <p:cNvPr id="134" name="Cloud 133"/>
              <p:cNvSpPr/>
              <p:nvPr/>
            </p:nvSpPr>
            <p:spPr>
              <a:xfrm rot="11089274">
                <a:off x="789473" y="526152"/>
                <a:ext cx="7273705" cy="4594112"/>
              </a:xfrm>
              <a:prstGeom prst="cloud">
                <a:avLst/>
              </a:prstGeom>
              <a:solidFill>
                <a:srgbClr val="9C247F">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135" name="Cloud 134"/>
              <p:cNvSpPr/>
              <p:nvPr/>
            </p:nvSpPr>
            <p:spPr>
              <a:xfrm rot="11089274">
                <a:off x="1092544" y="782683"/>
                <a:ext cx="6956862" cy="4477503"/>
              </a:xfrm>
              <a:prstGeom prst="cloud">
                <a:avLst/>
              </a:prstGeom>
              <a:solidFill>
                <a:srgbClr val="9C247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136" name="Cloud 135"/>
              <p:cNvSpPr/>
              <p:nvPr/>
            </p:nvSpPr>
            <p:spPr>
              <a:xfrm rot="11089274">
                <a:off x="1023669" y="969246"/>
                <a:ext cx="6970634" cy="3964456"/>
              </a:xfrm>
              <a:prstGeom prst="cloud">
                <a:avLst/>
              </a:prstGeom>
              <a:solidFill>
                <a:srgbClr val="9C247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dirty="0"/>
              </a:p>
            </p:txBody>
          </p:sp>
        </p:grpSp>
        <p:pic>
          <p:nvPicPr>
            <p:cNvPr id="37995" name="Picture 69" descr="XORMedia_Logo.png"/>
            <p:cNvPicPr>
              <a:picLocks noChangeAspect="1"/>
            </p:cNvPicPr>
            <p:nvPr/>
          </p:nvPicPr>
          <p:blipFill>
            <a:blip r:embed="rId28"/>
            <a:srcRect r="46205"/>
            <a:stretch>
              <a:fillRect/>
            </a:stretch>
          </p:blipFill>
          <p:spPr bwMode="auto">
            <a:xfrm>
              <a:off x="5010" y="2526"/>
              <a:ext cx="288" cy="129"/>
            </a:xfrm>
            <a:prstGeom prst="rect">
              <a:avLst/>
            </a:prstGeom>
            <a:noFill/>
            <a:ln w="9525">
              <a:noFill/>
              <a:miter lim="800000"/>
              <a:headEnd/>
              <a:tailEnd/>
            </a:ln>
          </p:spPr>
        </p:pic>
        <p:sp>
          <p:nvSpPr>
            <p:cNvPr id="37996" name="TextBox 169"/>
            <p:cNvSpPr txBox="1">
              <a:spLocks noChangeArrowheads="1"/>
            </p:cNvSpPr>
            <p:nvPr/>
          </p:nvSpPr>
          <p:spPr bwMode="auto">
            <a:xfrm>
              <a:off x="4921" y="2646"/>
              <a:ext cx="490" cy="144"/>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Cloud Aqua</a:t>
              </a:r>
            </a:p>
          </p:txBody>
        </p:sp>
      </p:grpSp>
      <p:grpSp>
        <p:nvGrpSpPr>
          <p:cNvPr id="37990" name="Group 127"/>
          <p:cNvGrpSpPr>
            <a:grpSpLocks/>
          </p:cNvGrpSpPr>
          <p:nvPr/>
        </p:nvGrpSpPr>
        <p:grpSpPr bwMode="auto">
          <a:xfrm>
            <a:off x="7680325" y="4391025"/>
            <a:ext cx="925513" cy="542925"/>
            <a:chOff x="4880" y="2766"/>
            <a:chExt cx="583" cy="342"/>
          </a:xfrm>
        </p:grpSpPr>
        <p:sp>
          <p:nvSpPr>
            <p:cNvPr id="37992" name="TextBox 169"/>
            <p:cNvSpPr txBox="1">
              <a:spLocks noChangeArrowheads="1"/>
            </p:cNvSpPr>
            <p:nvPr/>
          </p:nvSpPr>
          <p:spPr bwMode="auto">
            <a:xfrm>
              <a:off x="4880" y="2964"/>
              <a:ext cx="583" cy="144"/>
            </a:xfrm>
            <a:prstGeom prst="rect">
              <a:avLst/>
            </a:prstGeom>
            <a:noFill/>
            <a:ln w="9525">
              <a:noFill/>
              <a:miter lim="800000"/>
              <a:headEnd/>
              <a:tailEnd/>
            </a:ln>
          </p:spPr>
          <p:txBody>
            <a:bodyPr wrap="none" lIns="91409" tIns="45705" rIns="91409" bIns="45705">
              <a:spAutoFit/>
            </a:bodyPr>
            <a:lstStyle/>
            <a:p>
              <a:pPr algn="ctr"/>
              <a:r>
                <a:rPr lang="en-US" altLang="zh-CN" sz="900" baseline="0">
                  <a:solidFill>
                    <a:schemeClr val="bg1"/>
                  </a:solidFill>
                  <a:latin typeface="Helvetica World" pitchFamily="34" charset="0"/>
                </a:rPr>
                <a:t>3</a:t>
              </a:r>
              <a:r>
                <a:rPr lang="en-US" altLang="zh-CN" sz="900" baseline="30000">
                  <a:solidFill>
                    <a:schemeClr val="bg1"/>
                  </a:solidFill>
                  <a:latin typeface="Helvetica World" pitchFamily="34" charset="0"/>
                </a:rPr>
                <a:t>rd</a:t>
              </a:r>
              <a:r>
                <a:rPr lang="en-US" altLang="zh-CN" sz="900" baseline="0">
                  <a:solidFill>
                    <a:schemeClr val="bg1"/>
                  </a:solidFill>
                  <a:latin typeface="Helvetica World" pitchFamily="34" charset="0"/>
                </a:rPr>
                <a:t> party Cloud</a:t>
              </a:r>
            </a:p>
          </p:txBody>
        </p:sp>
        <p:sp>
          <p:nvSpPr>
            <p:cNvPr id="5" name="Cloud 4"/>
            <p:cNvSpPr>
              <a:spLocks noChangeArrowheads="1"/>
            </p:cNvSpPr>
            <p:nvPr/>
          </p:nvSpPr>
          <p:spPr bwMode="auto">
            <a:xfrm>
              <a:off x="4998" y="2766"/>
              <a:ext cx="336" cy="217"/>
            </a:xfrm>
            <a:custGeom>
              <a:avLst/>
              <a:gdLst>
                <a:gd name="T0" fmla="*/ 4644327 w 43200"/>
                <a:gd name="T1" fmla="*/ 1333500 h 43200"/>
                <a:gd name="T2" fmla="*/ 2324100 w 43200"/>
                <a:gd name="T3" fmla="*/ 2664160 h 43200"/>
                <a:gd name="T4" fmla="*/ 14418 w 43200"/>
                <a:gd name="T5" fmla="*/ 1333500 h 43200"/>
                <a:gd name="T6" fmla="*/ 2324100 w 43200"/>
                <a:gd name="T7" fmla="*/ 152488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9FBAF"/>
            </a:solidFill>
            <a:ln w="9525" algn="ctr">
              <a:noFill/>
              <a:miter lim="800000"/>
              <a:headEnd/>
              <a:tailEnd/>
            </a:ln>
            <a:effectLst>
              <a:outerShdw dist="23000" dir="5400000" rotWithShape="0">
                <a:srgbClr val="000000">
                  <a:alpha val="34999"/>
                </a:srgbClr>
              </a:outerShdw>
            </a:effectLst>
          </p:spPr>
          <p:txBody>
            <a:bodyPr anchor="ctr"/>
            <a:lstStyle/>
            <a:p>
              <a:pPr algn="ctr">
                <a:defRPr/>
              </a:pPr>
              <a:endParaRPr lang="zh-CN" altLang="en-US" sz="1000" b="1" baseline="0">
                <a:solidFill>
                  <a:srgbClr val="666666"/>
                </a:solidFill>
                <a:latin typeface="Calibri" pitchFamily="34" charset="0"/>
              </a:endParaRPr>
            </a:p>
          </p:txBody>
        </p:sp>
      </p:grpSp>
      <p:pic>
        <p:nvPicPr>
          <p:cNvPr id="16" name="Picture 32" descr="live_antenna.png"/>
          <p:cNvPicPr>
            <a:picLocks noChangeAspect="1"/>
          </p:cNvPicPr>
          <p:nvPr/>
        </p:nvPicPr>
        <p:blipFill>
          <a:blip r:embed="rId29"/>
          <a:srcRect/>
          <a:stretch>
            <a:fillRect/>
          </a:stretch>
        </p:blipFill>
        <p:spPr bwMode="auto">
          <a:xfrm>
            <a:off x="7743825" y="1495425"/>
            <a:ext cx="609600" cy="536575"/>
          </a:xfrm>
          <a:prstGeom prst="rect">
            <a:avLst/>
          </a:prstGeom>
          <a:noFill/>
          <a:ln>
            <a:noFill/>
          </a:ln>
          <a:effectLst>
            <a:outerShdw blurRad="50800" dist="38100" algn="l" rotWithShape="0">
              <a:srgbClr val="000000">
                <a:alpha val="39999"/>
              </a:srgbClr>
            </a:outerShdw>
          </a:effectLst>
          <a:extLst>
            <a:ext uri="{909E8E84-426E-40DD-AFC4-6F175D3DCCD1}"/>
            <a:ext uri="{91240B29-F687-4F45-9708-019B960494DF}"/>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idx="4294967295"/>
          </p:nvPr>
        </p:nvSpPr>
        <p:spPr>
          <a:xfrm>
            <a:off x="2667000" y="206375"/>
            <a:ext cx="5410200" cy="612775"/>
          </a:xfrm>
        </p:spPr>
        <p:txBody>
          <a:bodyPr/>
          <a:lstStyle/>
          <a:p>
            <a:pPr algn="l" eaLnBrk="1" hangingPunct="1"/>
            <a:r>
              <a:rPr lang="en-US" altLang="zh-CN" sz="3400" b="1" smtClean="0">
                <a:solidFill>
                  <a:srgbClr val="497039"/>
                </a:solidFill>
                <a:latin typeface="Helvetica World" pitchFamily="34" charset="0"/>
                <a:cs typeface="Helvetica World" pitchFamily="34" charset="0"/>
              </a:rPr>
              <a:t>CloudAqua</a:t>
            </a:r>
          </a:p>
        </p:txBody>
      </p:sp>
      <p:sp>
        <p:nvSpPr>
          <p:cNvPr id="38914" name="Rectangle 6"/>
          <p:cNvSpPr>
            <a:spLocks/>
          </p:cNvSpPr>
          <p:nvPr/>
        </p:nvSpPr>
        <p:spPr bwMode="auto">
          <a:xfrm>
            <a:off x="2743200" y="971550"/>
            <a:ext cx="5410200" cy="4038600"/>
          </a:xfrm>
          <a:prstGeom prst="rect">
            <a:avLst/>
          </a:prstGeom>
          <a:noFill/>
          <a:ln w="9525">
            <a:noFill/>
            <a:miter lim="800000"/>
            <a:headEnd/>
            <a:tailEnd/>
          </a:ln>
        </p:spPr>
        <p:txBody>
          <a:bodyPr/>
          <a:lstStyle/>
          <a:p>
            <a:pPr marL="342900" indent="-342900">
              <a:spcBef>
                <a:spcPct val="20000"/>
              </a:spcBef>
              <a:buFont typeface="Arial" charset="0"/>
              <a:buChar char="•"/>
            </a:pPr>
            <a:r>
              <a:rPr lang="en-US" altLang="ja-JP" sz="1600" baseline="0">
                <a:solidFill>
                  <a:srgbClr val="5C5C5C"/>
                </a:solidFill>
                <a:latin typeface="Calibri" pitchFamily="34" charset="0"/>
                <a:cs typeface="Helvetica World" pitchFamily="34" charset="0"/>
              </a:rPr>
              <a:t>Private cloud storage accessible across corporate and public networks including geographically dispersed locations providing a massively scalable global storage pool</a:t>
            </a:r>
          </a:p>
          <a:p>
            <a:pPr marL="342900" indent="-342900">
              <a:spcBef>
                <a:spcPct val="20000"/>
              </a:spcBef>
              <a:buFont typeface="Arial" charset="0"/>
              <a:buChar char="•"/>
            </a:pPr>
            <a:endParaRPr lang="en-US" altLang="ja-JP"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ja-JP" sz="1600" baseline="0">
                <a:solidFill>
                  <a:srgbClr val="5C5C5C"/>
                </a:solidFill>
                <a:latin typeface="Calibri" pitchFamily="34" charset="0"/>
                <a:cs typeface="Helvetica World" pitchFamily="34" charset="0"/>
              </a:rPr>
              <a:t>Object-based storage, </a:t>
            </a:r>
            <a:r>
              <a:rPr lang="en-US" altLang="ja-JP" b="1" baseline="0">
                <a:solidFill>
                  <a:srgbClr val="5C5C5C"/>
                </a:solidFill>
                <a:latin typeface="Calibri" pitchFamily="34" charset="0"/>
                <a:cs typeface="Helvetica World" pitchFamily="34" charset="0"/>
              </a:rPr>
              <a:t>optimized for </a:t>
            </a:r>
            <a:r>
              <a:rPr lang="en-US" altLang="zh-CN" b="1" baseline="0">
                <a:solidFill>
                  <a:srgbClr val="5C5C5C"/>
                </a:solidFill>
                <a:latin typeface="Calibri" pitchFamily="34" charset="0"/>
                <a:cs typeface="Helvetica World" pitchFamily="34" charset="0"/>
              </a:rPr>
              <a:t>media files</a:t>
            </a:r>
            <a:r>
              <a:rPr lang="en-US" altLang="ja-JP" sz="1600" baseline="0">
                <a:solidFill>
                  <a:srgbClr val="5C5C5C"/>
                </a:solidFill>
                <a:latin typeface="Calibri" pitchFamily="34" charset="0"/>
                <a:cs typeface="Helvetica World" pitchFamily="34" charset="0"/>
              </a:rPr>
              <a:t>, providing intelligent management</a:t>
            </a:r>
          </a:p>
          <a:p>
            <a:pPr marL="342900" indent="-342900">
              <a:spcBef>
                <a:spcPct val="20000"/>
              </a:spcBef>
              <a:buFont typeface="Arial" charset="0"/>
              <a:buChar char="•"/>
            </a:pPr>
            <a:endParaRPr lang="en-US" altLang="ja-JP"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ja-JP" sz="1600" baseline="0">
                <a:solidFill>
                  <a:srgbClr val="5C5C5C"/>
                </a:solidFill>
                <a:latin typeface="Calibri" pitchFamily="34" charset="0"/>
                <a:cs typeface="Helvetica World" pitchFamily="34" charset="0"/>
              </a:rPr>
              <a:t>On-demand allocation of storage and network resources improving storage provisioning, utilization and efficiency</a:t>
            </a:r>
          </a:p>
          <a:p>
            <a:pPr marL="342900" indent="-342900">
              <a:spcBef>
                <a:spcPct val="20000"/>
              </a:spcBef>
            </a:pPr>
            <a:endParaRPr lang="en-US" altLang="ja-JP"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ja-JP" sz="1600" baseline="0">
                <a:solidFill>
                  <a:srgbClr val="5C5C5C"/>
                </a:solidFill>
                <a:latin typeface="Calibri" pitchFamily="34" charset="0"/>
                <a:cs typeface="Helvetica World" pitchFamily="34" charset="0"/>
              </a:rPr>
              <a:t>Real-time data sharing and application transparency through open standard interfaces</a:t>
            </a:r>
          </a:p>
          <a:p>
            <a:pPr marL="342900" indent="-342900">
              <a:spcBef>
                <a:spcPct val="20000"/>
              </a:spcBef>
            </a:pPr>
            <a:endParaRPr lang="en-US" altLang="ja-JP">
              <a:solidFill>
                <a:srgbClr val="5C5C5C"/>
              </a:solidFill>
            </a:endParaRPr>
          </a:p>
          <a:p>
            <a:pPr marL="342900" indent="-342900">
              <a:spcBef>
                <a:spcPct val="20000"/>
              </a:spcBef>
              <a:buFont typeface="Arial" charset="0"/>
              <a:buChar char="•"/>
            </a:pPr>
            <a:r>
              <a:rPr lang="en-US" altLang="ja-JP" sz="1600" baseline="0">
                <a:solidFill>
                  <a:srgbClr val="5C5C5C"/>
                </a:solidFill>
                <a:latin typeface="Calibri" pitchFamily="34" charset="0"/>
                <a:cs typeface="Helvetica World" pitchFamily="34" charset="0"/>
              </a:rPr>
              <a:t>Software Defined Storage (SDS)</a:t>
            </a:r>
          </a:p>
          <a:p>
            <a:pPr marL="342900" indent="-342900"/>
            <a:endParaRPr lang="en-US" altLang="ja-JP"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lobe123.jpg"/>
          <p:cNvPicPr>
            <a:picLocks noChangeAspect="1"/>
          </p:cNvPicPr>
          <p:nvPr/>
        </p:nvPicPr>
        <p:blipFill>
          <a:blip r:embed="rId2" cstate="print">
            <a:duotone>
              <a:schemeClr val="accent4">
                <a:shade val="45000"/>
                <a:satMod val="135000"/>
              </a:schemeClr>
              <a:prstClr val="white"/>
            </a:duotone>
          </a:blip>
          <a:srcRect l="2396" t="2393"/>
          <a:stretch>
            <a:fillRect/>
          </a:stretch>
        </p:blipFill>
        <p:spPr>
          <a:xfrm>
            <a:off x="1070218" y="3109422"/>
            <a:ext cx="1670368" cy="1669223"/>
          </a:xfrm>
          <a:prstGeom prst="rect">
            <a:avLst/>
          </a:prstGeom>
        </p:spPr>
      </p:pic>
      <p:grpSp>
        <p:nvGrpSpPr>
          <p:cNvPr id="40962" name="Group 7"/>
          <p:cNvGrpSpPr>
            <a:grpSpLocks/>
          </p:cNvGrpSpPr>
          <p:nvPr/>
        </p:nvGrpSpPr>
        <p:grpSpPr bwMode="auto">
          <a:xfrm>
            <a:off x="533400" y="1047750"/>
            <a:ext cx="2819400" cy="1843088"/>
            <a:chOff x="789473" y="526152"/>
            <a:chExt cx="7273705" cy="4734034"/>
          </a:xfrm>
        </p:grpSpPr>
        <p:sp>
          <p:nvSpPr>
            <p:cNvPr id="40982" name="Cloud 74"/>
            <p:cNvSpPr>
              <a:spLocks/>
            </p:cNvSpPr>
            <p:nvPr/>
          </p:nvSpPr>
          <p:spPr bwMode="auto">
            <a:xfrm rot="-10510726">
              <a:off x="789473" y="526152"/>
              <a:ext cx="7273705" cy="458649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22AAFE">
                <a:alpha val="12157"/>
              </a:srgbClr>
            </a:solidFill>
            <a:ln w="19050" cap="flat" algn="ctr">
              <a:noFill/>
              <a:prstDash val="solid"/>
              <a:round/>
              <a:headEnd/>
              <a:tailEnd/>
            </a:ln>
          </p:spPr>
          <p:txBody>
            <a:bodyPr anchor="ctr"/>
            <a:lstStyle/>
            <a:p>
              <a:endParaRPr lang="zh-CN" altLang="en-US"/>
            </a:p>
          </p:txBody>
        </p:sp>
        <p:sp>
          <p:nvSpPr>
            <p:cNvPr id="40983" name="Cloud 75"/>
            <p:cNvSpPr>
              <a:spLocks/>
            </p:cNvSpPr>
            <p:nvPr/>
          </p:nvSpPr>
          <p:spPr bwMode="auto">
            <a:xfrm rot="-10510726">
              <a:off x="1090337" y="780428"/>
              <a:ext cx="6963327" cy="4479758"/>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12157"/>
              </a:srgbClr>
            </a:solidFill>
            <a:ln w="19050" cap="flat" algn="ctr">
              <a:noFill/>
              <a:prstDash val="solid"/>
              <a:round/>
              <a:headEnd/>
              <a:tailEnd/>
            </a:ln>
          </p:spPr>
          <p:txBody>
            <a:bodyPr anchor="ctr"/>
            <a:lstStyle/>
            <a:p>
              <a:endParaRPr lang="zh-CN" altLang="en-US"/>
            </a:p>
          </p:txBody>
        </p:sp>
        <p:sp>
          <p:nvSpPr>
            <p:cNvPr id="40984" name="Cloud 76"/>
            <p:cNvSpPr>
              <a:spLocks/>
            </p:cNvSpPr>
            <p:nvPr/>
          </p:nvSpPr>
          <p:spPr bwMode="auto">
            <a:xfrm rot="-10510726">
              <a:off x="1023641" y="970769"/>
              <a:ext cx="6963327" cy="3973379"/>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B0F0">
                <a:alpha val="12157"/>
              </a:srgbClr>
            </a:solidFill>
            <a:ln w="19050" cap="flat" algn="ctr">
              <a:noFill/>
              <a:prstDash val="solid"/>
              <a:round/>
              <a:headEnd/>
              <a:tailEnd/>
            </a:ln>
          </p:spPr>
          <p:txBody>
            <a:bodyPr anchor="ctr"/>
            <a:lstStyle/>
            <a:p>
              <a:endParaRPr lang="zh-CN" altLang="en-US"/>
            </a:p>
          </p:txBody>
        </p:sp>
      </p:grpSp>
      <p:sp>
        <p:nvSpPr>
          <p:cNvPr id="40963" name="Title 4"/>
          <p:cNvSpPr>
            <a:spLocks noGrp="1"/>
          </p:cNvSpPr>
          <p:nvPr>
            <p:ph type="title" idx="4294967295"/>
          </p:nvPr>
        </p:nvSpPr>
        <p:spPr>
          <a:xfrm>
            <a:off x="457200" y="0"/>
            <a:ext cx="8229600" cy="857250"/>
          </a:xfrm>
        </p:spPr>
        <p:txBody>
          <a:bodyPr/>
          <a:lstStyle/>
          <a:p>
            <a:r>
              <a:rPr lang="en-US" altLang="zh-CN" smtClean="0">
                <a:solidFill>
                  <a:srgbClr val="497039"/>
                </a:solidFill>
              </a:rPr>
              <a:t>Scalable Global Storage Pool</a:t>
            </a:r>
          </a:p>
        </p:txBody>
      </p:sp>
      <p:pic>
        <p:nvPicPr>
          <p:cNvPr id="40964" name="Picture 4" descr="http://3.bp.blogspot.com/-KCTCIdR7djA/Tyzrk7-WPZI/AAAAAAAAAWM/64LkjNJz29k/s1600/Map_pin1.png"/>
          <p:cNvPicPr>
            <a:picLocks noChangeAspect="1" noChangeArrowheads="1"/>
          </p:cNvPicPr>
          <p:nvPr/>
        </p:nvPicPr>
        <p:blipFill>
          <a:blip r:embed="rId3"/>
          <a:srcRect/>
          <a:stretch>
            <a:fillRect/>
          </a:stretch>
        </p:blipFill>
        <p:spPr bwMode="auto">
          <a:xfrm>
            <a:off x="1828800" y="3790950"/>
            <a:ext cx="92075" cy="107950"/>
          </a:xfrm>
          <a:prstGeom prst="rect">
            <a:avLst/>
          </a:prstGeom>
          <a:noFill/>
          <a:ln w="9525">
            <a:noFill/>
            <a:miter lim="800000"/>
            <a:headEnd/>
            <a:tailEnd/>
          </a:ln>
        </p:spPr>
      </p:pic>
      <p:pic>
        <p:nvPicPr>
          <p:cNvPr id="18" name="Picture 4" descr="http://3.bp.blogspot.com/-KCTCIdR7djA/Tyzrk7-WPZI/AAAAAAAAAWM/64LkjNJz29k/s1600/Map_pin1.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flipH="1">
            <a:off x="1679810" y="3565631"/>
            <a:ext cx="83932" cy="99623"/>
          </a:xfrm>
          <a:prstGeom prst="rect">
            <a:avLst/>
          </a:prstGeom>
          <a:noFill/>
        </p:spPr>
      </p:pic>
      <p:pic>
        <p:nvPicPr>
          <p:cNvPr id="21" name="Picture 4" descr="http://3.bp.blogspot.com/-KCTCIdR7djA/Tyzrk7-WPZI/AAAAAAAAAWM/64LkjNJz29k/s1600/Map_pin1.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flipH="1">
            <a:off x="2287954" y="4258056"/>
            <a:ext cx="72833" cy="85449"/>
          </a:xfrm>
          <a:prstGeom prst="rect">
            <a:avLst/>
          </a:prstGeom>
          <a:noFill/>
        </p:spPr>
      </p:pic>
      <p:cxnSp>
        <p:nvCxnSpPr>
          <p:cNvPr id="40967" name="Elbow Connector 45"/>
          <p:cNvCxnSpPr>
            <a:cxnSpLocks noChangeShapeType="1"/>
          </p:cNvCxnSpPr>
          <p:nvPr/>
        </p:nvCxnSpPr>
        <p:spPr bwMode="auto">
          <a:xfrm rot="5400000">
            <a:off x="1409700" y="3362325"/>
            <a:ext cx="914400" cy="0"/>
          </a:xfrm>
          <a:prstGeom prst="straightConnector1">
            <a:avLst/>
          </a:prstGeom>
          <a:noFill/>
          <a:ln w="19050" algn="ctr">
            <a:solidFill>
              <a:srgbClr val="C00000"/>
            </a:solidFill>
            <a:round/>
            <a:headEnd/>
            <a:tailEnd/>
          </a:ln>
        </p:spPr>
      </p:cxnSp>
      <p:cxnSp>
        <p:nvCxnSpPr>
          <p:cNvPr id="40968" name="Elbow Connector 45"/>
          <p:cNvCxnSpPr>
            <a:cxnSpLocks noChangeShapeType="1"/>
          </p:cNvCxnSpPr>
          <p:nvPr/>
        </p:nvCxnSpPr>
        <p:spPr bwMode="auto">
          <a:xfrm rot="16200000" flipH="1">
            <a:off x="369094" y="2278856"/>
            <a:ext cx="1958975" cy="715963"/>
          </a:xfrm>
          <a:prstGeom prst="bentConnector2">
            <a:avLst/>
          </a:prstGeom>
          <a:noFill/>
          <a:ln w="19050" algn="ctr">
            <a:solidFill>
              <a:schemeClr val="accent1"/>
            </a:solidFill>
            <a:miter lim="800000"/>
            <a:headEnd/>
            <a:tailEnd/>
          </a:ln>
        </p:spPr>
      </p:cxnSp>
      <p:sp>
        <p:nvSpPr>
          <p:cNvPr id="102" name="Rounded Rectangle 101"/>
          <p:cNvSpPr>
            <a:spLocks noChangeArrowheads="1"/>
          </p:cNvSpPr>
          <p:nvPr/>
        </p:nvSpPr>
        <p:spPr bwMode="auto">
          <a:xfrm>
            <a:off x="533400" y="1276350"/>
            <a:ext cx="838200" cy="712788"/>
          </a:xfrm>
          <a:prstGeom prst="roundRect">
            <a:avLst>
              <a:gd name="adj" fmla="val 11292"/>
            </a:avLst>
          </a:prstGeom>
          <a:solidFill>
            <a:srgbClr val="008000">
              <a:alpha val="53999"/>
            </a:srgbClr>
          </a:solidFill>
          <a:ln w="9525" algn="ctr">
            <a:no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endParaRPr lang="en-US" altLang="zh-CN" sz="1000" b="1" baseline="0" dirty="0">
              <a:solidFill>
                <a:srgbClr val="FFFFFF"/>
              </a:solidFill>
              <a:latin typeface="+mn-lt"/>
              <a:ea typeface="+mn-ea"/>
            </a:endParaRPr>
          </a:p>
        </p:txBody>
      </p:sp>
      <p:sp>
        <p:nvSpPr>
          <p:cNvPr id="106" name="Rounded Rectangle 105"/>
          <p:cNvSpPr>
            <a:spLocks noChangeArrowheads="1"/>
          </p:cNvSpPr>
          <p:nvPr/>
        </p:nvSpPr>
        <p:spPr bwMode="auto">
          <a:xfrm>
            <a:off x="2590800" y="1504950"/>
            <a:ext cx="609600" cy="533400"/>
          </a:xfrm>
          <a:prstGeom prst="roundRect">
            <a:avLst>
              <a:gd name="adj" fmla="val 11292"/>
            </a:avLst>
          </a:prstGeom>
          <a:solidFill>
            <a:srgbClr val="0000FF">
              <a:alpha val="53999"/>
            </a:srgbClr>
          </a:solidFill>
          <a:ln w="9525" algn="ctr">
            <a:no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altLang="zh-CN" sz="1000" b="1" baseline="0" dirty="0">
              <a:solidFill>
                <a:srgbClr val="FFFFFF"/>
              </a:solidFill>
              <a:latin typeface="+mn-lt"/>
              <a:ea typeface="+mn-ea"/>
            </a:endParaRPr>
          </a:p>
        </p:txBody>
      </p:sp>
      <p:sp>
        <p:nvSpPr>
          <p:cNvPr id="40971" name="Rectangle 6"/>
          <p:cNvSpPr>
            <a:spLocks/>
          </p:cNvSpPr>
          <p:nvPr/>
        </p:nvSpPr>
        <p:spPr bwMode="auto">
          <a:xfrm>
            <a:off x="3810000" y="1076325"/>
            <a:ext cx="4724400" cy="3324225"/>
          </a:xfrm>
          <a:prstGeom prst="rect">
            <a:avLst/>
          </a:prstGeom>
          <a:noFill/>
          <a:ln w="9525">
            <a:noFill/>
            <a:miter lim="800000"/>
            <a:headEnd/>
            <a:tailEnd/>
          </a:ln>
        </p:spPr>
        <p:txBody>
          <a:bodyPr/>
          <a:lstStyle/>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Multi-tenancy</a:t>
            </a:r>
            <a:endParaRPr lang="en-US" altLang="zh-CN" sz="1600" baseline="0">
              <a:solidFill>
                <a:srgbClr val="5C5C5C"/>
              </a:solidFill>
              <a:latin typeface="Calibri" pitchFamily="34" charset="0"/>
              <a:cs typeface="Helvetica World" pitchFamily="34" charset="0"/>
            </a:endParaRPr>
          </a:p>
          <a:p>
            <a:pPr marL="342900" indent="-342900">
              <a:lnSpc>
                <a:spcPct val="30000"/>
              </a:lnSpc>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Efficient storage resources allocation</a:t>
            </a:r>
            <a:r>
              <a:rPr lang="en-US" altLang="zh-CN" sz="1600" b="1" baseline="0">
                <a:latin typeface="Calibri" pitchFamily="34" charset="0"/>
                <a:cs typeface="Helvetica World" pitchFamily="34" charset="0"/>
              </a:rPr>
              <a:t/>
            </a:r>
            <a:br>
              <a:rPr lang="en-US" altLang="zh-CN" sz="1600" b="1" baseline="0">
                <a:latin typeface="Calibri" pitchFamily="34" charset="0"/>
                <a:cs typeface="Helvetica World" pitchFamily="34" charset="0"/>
              </a:rPr>
            </a:br>
            <a:r>
              <a:rPr lang="en-US" altLang="zh-CN" sz="1600" baseline="0">
                <a:solidFill>
                  <a:srgbClr val="5C5C5C"/>
                </a:solidFill>
                <a:latin typeface="Calibri" pitchFamily="34" charset="0"/>
                <a:cs typeface="Helvetica World" pitchFamily="34" charset="0"/>
              </a:rPr>
              <a:t>Improves storage utilization and efficiency through on-demand allocation of storage and network resources</a:t>
            </a:r>
            <a:r>
              <a:rPr lang="en-US" altLang="zh-CN" sz="1600" baseline="0">
                <a:latin typeface="Calibri" pitchFamily="34" charset="0"/>
                <a:cs typeface="Helvetica World" pitchFamily="34" charset="0"/>
              </a:rPr>
              <a:t> </a:t>
            </a:r>
          </a:p>
          <a:p>
            <a:pPr marL="342900" indent="-342900">
              <a:lnSpc>
                <a:spcPct val="30000"/>
              </a:lnSpc>
              <a:spcBef>
                <a:spcPct val="20000"/>
              </a:spcBef>
              <a:buFont typeface="Arial" charset="0"/>
              <a:buChar char="•"/>
            </a:pPr>
            <a:endParaRPr lang="en-US" altLang="zh-CN" sz="1600" baseline="0">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Heterogeneous</a:t>
            </a:r>
            <a:r>
              <a:rPr lang="en-US" altLang="zh-CN" sz="1600" b="1" baseline="0">
                <a:latin typeface="Calibri" pitchFamily="34" charset="0"/>
                <a:cs typeface="Helvetica World" pitchFamily="34" charset="0"/>
              </a:rPr>
              <a:t/>
            </a:r>
            <a:br>
              <a:rPr lang="en-US" altLang="zh-CN" sz="1600" b="1" baseline="0">
                <a:latin typeface="Calibri" pitchFamily="34" charset="0"/>
                <a:cs typeface="Helvetica World" pitchFamily="34" charset="0"/>
              </a:rPr>
            </a:br>
            <a:r>
              <a:rPr lang="en-US" altLang="zh-CN" sz="1600" baseline="0">
                <a:solidFill>
                  <a:srgbClr val="5C5C5C"/>
                </a:solidFill>
                <a:latin typeface="Calibri" pitchFamily="34" charset="0"/>
                <a:cs typeface="Helvetica World" pitchFamily="34" charset="0"/>
              </a:rPr>
              <a:t>Integrates heterogeneous storage devices:</a:t>
            </a:r>
          </a:p>
          <a:p>
            <a:pPr marL="742950" lvl="1" indent="-285750">
              <a:spcBef>
                <a:spcPct val="20000"/>
              </a:spcBef>
              <a:buFont typeface="Arial" charset="0"/>
              <a:buChar char="•"/>
            </a:pPr>
            <a:r>
              <a:rPr lang="en-US" altLang="zh-CN" sz="1400" baseline="0">
                <a:solidFill>
                  <a:srgbClr val="5C5C5C"/>
                </a:solidFill>
                <a:latin typeface="Calibri" pitchFamily="34" charset="0"/>
                <a:cs typeface="Helvetica World" pitchFamily="34" charset="0"/>
              </a:rPr>
              <a:t>Universal MediaLibrary series (UML-T, UML-E, UML-N16, UML-N70) of high density storage</a:t>
            </a:r>
          </a:p>
          <a:p>
            <a:pPr marL="742950" lvl="1" indent="-285750">
              <a:spcBef>
                <a:spcPct val="20000"/>
              </a:spcBef>
              <a:buFont typeface="Arial" charset="0"/>
              <a:buChar char="•"/>
            </a:pPr>
            <a:r>
              <a:rPr lang="en-US" altLang="zh-CN" sz="1400" baseline="0">
                <a:solidFill>
                  <a:srgbClr val="5C5C5C"/>
                </a:solidFill>
                <a:latin typeface="Calibri" pitchFamily="34" charset="0"/>
                <a:cs typeface="Helvetica World" pitchFamily="34" charset="0"/>
              </a:rPr>
              <a:t>3rd party storage devices</a:t>
            </a:r>
          </a:p>
          <a:p>
            <a:pPr marL="742950" lvl="1" indent="-285750">
              <a:spcBef>
                <a:spcPct val="20000"/>
              </a:spcBef>
              <a:buFont typeface="Arial" charset="0"/>
              <a:buChar char="•"/>
            </a:pPr>
            <a:r>
              <a:rPr lang="en-US" altLang="zh-CN" sz="1400" baseline="0">
                <a:solidFill>
                  <a:srgbClr val="5C5C5C"/>
                </a:solidFill>
                <a:latin typeface="Calibri" pitchFamily="34" charset="0"/>
                <a:cs typeface="Helvetica World" pitchFamily="34" charset="0"/>
              </a:rPr>
              <a:t>3rd party cloud – Amazon, etc.</a:t>
            </a:r>
          </a:p>
          <a:p>
            <a:pPr marL="342900" indent="-342900">
              <a:spcBef>
                <a:spcPct val="20000"/>
              </a:spcBef>
              <a:buFont typeface="Arial" charset="0"/>
              <a:buNone/>
            </a:pPr>
            <a:endParaRPr lang="en-US" altLang="zh-CN" sz="1400" b="1" baseline="0">
              <a:solidFill>
                <a:srgbClr val="5C5C5C"/>
              </a:solidFill>
              <a:latin typeface="Calibri" pitchFamily="34" charset="0"/>
              <a:cs typeface="Helvetica World" pitchFamily="34" charset="0"/>
            </a:endParaRPr>
          </a:p>
        </p:txBody>
      </p:sp>
      <p:grpSp>
        <p:nvGrpSpPr>
          <p:cNvPr id="40972" name="Group 52"/>
          <p:cNvGrpSpPr>
            <a:grpSpLocks/>
          </p:cNvGrpSpPr>
          <p:nvPr/>
        </p:nvGrpSpPr>
        <p:grpSpPr bwMode="auto">
          <a:xfrm>
            <a:off x="1143000" y="2114550"/>
            <a:ext cx="1600200" cy="762000"/>
            <a:chOff x="1104" y="2436"/>
            <a:chExt cx="1008" cy="480"/>
          </a:xfrm>
        </p:grpSpPr>
        <p:sp>
          <p:nvSpPr>
            <p:cNvPr id="103" name="Rounded Rectangle 102"/>
            <p:cNvSpPr>
              <a:spLocks noChangeArrowheads="1"/>
            </p:cNvSpPr>
            <p:nvPr/>
          </p:nvSpPr>
          <p:spPr bwMode="auto">
            <a:xfrm>
              <a:off x="1104" y="2436"/>
              <a:ext cx="1008" cy="480"/>
            </a:xfrm>
            <a:prstGeom prst="roundRect">
              <a:avLst>
                <a:gd name="adj" fmla="val 11292"/>
              </a:avLst>
            </a:prstGeom>
            <a:solidFill>
              <a:srgbClr val="FF0000">
                <a:alpha val="53999"/>
              </a:srgbClr>
            </a:solidFill>
            <a:ln w="9525" algn="ctr">
              <a:no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endParaRPr lang="en-US" altLang="zh-CN" sz="1000" b="1" baseline="0" dirty="0">
                <a:solidFill>
                  <a:srgbClr val="FFFFFF"/>
                </a:solidFill>
                <a:latin typeface="+mn-lt"/>
                <a:ea typeface="+mn-ea"/>
              </a:endParaRPr>
            </a:p>
          </p:txBody>
        </p:sp>
        <p:pic>
          <p:nvPicPr>
            <p:cNvPr id="40980" name="Picture 2"/>
            <p:cNvPicPr>
              <a:picLocks noChangeAspect="1" noChangeArrowheads="1"/>
            </p:cNvPicPr>
            <p:nvPr/>
          </p:nvPicPr>
          <p:blipFill>
            <a:blip r:embed="rId5"/>
            <a:srcRect/>
            <a:stretch>
              <a:fillRect/>
            </a:stretch>
          </p:blipFill>
          <p:spPr bwMode="auto">
            <a:xfrm>
              <a:off x="1248" y="2532"/>
              <a:ext cx="415" cy="297"/>
            </a:xfrm>
            <a:prstGeom prst="rect">
              <a:avLst/>
            </a:prstGeom>
            <a:noFill/>
            <a:ln w="9525">
              <a:noFill/>
              <a:miter lim="800000"/>
              <a:headEnd/>
              <a:tailEnd/>
            </a:ln>
          </p:spPr>
        </p:pic>
        <p:pic>
          <p:nvPicPr>
            <p:cNvPr id="40981" name="Picture 2"/>
            <p:cNvPicPr>
              <a:picLocks noChangeAspect="1" noChangeArrowheads="1"/>
            </p:cNvPicPr>
            <p:nvPr/>
          </p:nvPicPr>
          <p:blipFill>
            <a:blip r:embed="rId5"/>
            <a:srcRect/>
            <a:stretch>
              <a:fillRect/>
            </a:stretch>
          </p:blipFill>
          <p:spPr bwMode="auto">
            <a:xfrm>
              <a:off x="1620" y="2544"/>
              <a:ext cx="415" cy="297"/>
            </a:xfrm>
            <a:prstGeom prst="rect">
              <a:avLst/>
            </a:prstGeom>
            <a:noFill/>
            <a:ln w="9525">
              <a:noFill/>
              <a:miter lim="800000"/>
              <a:headEnd/>
              <a:tailEnd/>
            </a:ln>
          </p:spPr>
        </p:pic>
      </p:grpSp>
      <p:cxnSp>
        <p:nvCxnSpPr>
          <p:cNvPr id="40973" name="Elbow Connector 45"/>
          <p:cNvCxnSpPr>
            <a:cxnSpLocks noChangeShapeType="1"/>
          </p:cNvCxnSpPr>
          <p:nvPr/>
        </p:nvCxnSpPr>
        <p:spPr bwMode="auto">
          <a:xfrm rot="5400000">
            <a:off x="1507331" y="2883694"/>
            <a:ext cx="2262188" cy="571500"/>
          </a:xfrm>
          <a:prstGeom prst="bentConnector2">
            <a:avLst/>
          </a:prstGeom>
          <a:noFill/>
          <a:ln w="19050" algn="ctr">
            <a:solidFill>
              <a:srgbClr val="0000FF"/>
            </a:solidFill>
            <a:miter lim="800000"/>
            <a:headEnd/>
            <a:tailEnd/>
          </a:ln>
        </p:spPr>
      </p:cxnSp>
      <p:pic>
        <p:nvPicPr>
          <p:cNvPr id="40974" name="Picture 5" descr="\\Seafilea\marketing\Public\Kristen G\SEAC ICON LIBRARY_FINAL\Rack-Mounted-Server_128.png"/>
          <p:cNvPicPr>
            <a:picLocks noChangeAspect="1" noChangeArrowheads="1"/>
          </p:cNvPicPr>
          <p:nvPr/>
        </p:nvPicPr>
        <p:blipFill>
          <a:blip r:embed="rId6"/>
          <a:srcRect/>
          <a:stretch>
            <a:fillRect/>
          </a:stretch>
        </p:blipFill>
        <p:spPr bwMode="auto">
          <a:xfrm>
            <a:off x="2619375" y="1657350"/>
            <a:ext cx="533400" cy="261938"/>
          </a:xfrm>
          <a:prstGeom prst="rect">
            <a:avLst/>
          </a:prstGeom>
          <a:noFill/>
          <a:ln w="9525">
            <a:noFill/>
            <a:miter lim="800000"/>
            <a:headEnd/>
            <a:tailEnd/>
          </a:ln>
        </p:spPr>
      </p:pic>
      <p:pic>
        <p:nvPicPr>
          <p:cNvPr id="40975" name="Picture 57" descr="N16"/>
          <p:cNvPicPr>
            <a:picLocks noChangeAspect="1" noChangeArrowheads="1"/>
          </p:cNvPicPr>
          <p:nvPr/>
        </p:nvPicPr>
        <p:blipFill>
          <a:blip r:embed="rId7"/>
          <a:srcRect/>
          <a:stretch>
            <a:fillRect/>
          </a:stretch>
        </p:blipFill>
        <p:spPr bwMode="auto">
          <a:xfrm>
            <a:off x="685800" y="1571625"/>
            <a:ext cx="609600" cy="187325"/>
          </a:xfrm>
          <a:prstGeom prst="rect">
            <a:avLst/>
          </a:prstGeom>
          <a:noFill/>
          <a:ln w="9525">
            <a:noFill/>
            <a:miter lim="800000"/>
            <a:headEnd/>
            <a:tailEnd/>
          </a:ln>
        </p:spPr>
      </p:pic>
      <p:grpSp>
        <p:nvGrpSpPr>
          <p:cNvPr id="40976" name="Group 60"/>
          <p:cNvGrpSpPr>
            <a:grpSpLocks/>
          </p:cNvGrpSpPr>
          <p:nvPr/>
        </p:nvGrpSpPr>
        <p:grpSpPr bwMode="auto">
          <a:xfrm>
            <a:off x="1524000" y="1428750"/>
            <a:ext cx="1219200" cy="471488"/>
            <a:chOff x="960" y="900"/>
            <a:chExt cx="768" cy="297"/>
          </a:xfrm>
        </p:grpSpPr>
        <p:sp>
          <p:nvSpPr>
            <p:cNvPr id="40977" name="Text Box 58"/>
            <p:cNvSpPr txBox="1">
              <a:spLocks noChangeArrowheads="1"/>
            </p:cNvSpPr>
            <p:nvPr/>
          </p:nvSpPr>
          <p:spPr bwMode="auto">
            <a:xfrm>
              <a:off x="960" y="1014"/>
              <a:ext cx="768" cy="183"/>
            </a:xfrm>
            <a:prstGeom prst="rect">
              <a:avLst/>
            </a:prstGeom>
            <a:noFill/>
            <a:ln w="9525">
              <a:noFill/>
              <a:miter lim="800000"/>
              <a:headEnd/>
              <a:tailEnd/>
            </a:ln>
          </p:spPr>
          <p:txBody>
            <a:bodyPr>
              <a:spAutoFit/>
            </a:bodyPr>
            <a:lstStyle/>
            <a:p>
              <a:pPr>
                <a:spcBef>
                  <a:spcPct val="50000"/>
                </a:spcBef>
              </a:pPr>
              <a:r>
                <a:rPr lang="en-US" altLang="zh-CN" sz="2000" b="1">
                  <a:solidFill>
                    <a:schemeClr val="bg1"/>
                  </a:solidFill>
                </a:rPr>
                <a:t>CloudAqua</a:t>
              </a:r>
            </a:p>
          </p:txBody>
        </p:sp>
        <p:pic>
          <p:nvPicPr>
            <p:cNvPr id="40978" name="Picture 69" descr="XORMedia_Logo.png"/>
            <p:cNvPicPr>
              <a:picLocks noChangeAspect="1"/>
            </p:cNvPicPr>
            <p:nvPr/>
          </p:nvPicPr>
          <p:blipFill>
            <a:blip r:embed="rId8"/>
            <a:srcRect r="46205"/>
            <a:stretch>
              <a:fillRect/>
            </a:stretch>
          </p:blipFill>
          <p:spPr bwMode="auto">
            <a:xfrm>
              <a:off x="1104" y="900"/>
              <a:ext cx="394" cy="176"/>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7"/>
          <p:cNvGrpSpPr>
            <a:grpSpLocks/>
          </p:cNvGrpSpPr>
          <p:nvPr/>
        </p:nvGrpSpPr>
        <p:grpSpPr bwMode="auto">
          <a:xfrm>
            <a:off x="609600" y="2876550"/>
            <a:ext cx="2590800" cy="1390650"/>
            <a:chOff x="789473" y="526152"/>
            <a:chExt cx="7273705" cy="4734034"/>
          </a:xfrm>
        </p:grpSpPr>
        <p:sp>
          <p:nvSpPr>
            <p:cNvPr id="61" name="Cloud 60"/>
            <p:cNvSpPr/>
            <p:nvPr/>
          </p:nvSpPr>
          <p:spPr>
            <a:xfrm rot="11089274">
              <a:off x="789473" y="526152"/>
              <a:ext cx="7273705" cy="4588124"/>
            </a:xfrm>
            <a:prstGeom prst="cloud">
              <a:avLst/>
            </a:prstGeom>
            <a:solidFill>
              <a:srgbClr val="22AAFE">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62" name="Cloud 61"/>
            <p:cNvSpPr/>
            <p:nvPr/>
          </p:nvSpPr>
          <p:spPr>
            <a:xfrm rot="11089274">
              <a:off x="1092544" y="780149"/>
              <a:ext cx="6961720" cy="4480037"/>
            </a:xfrm>
            <a:prstGeom prst="cloud">
              <a:avLst/>
            </a:prstGeom>
            <a:solidFill>
              <a:srgbClr val="00B0F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a:p>
          </p:txBody>
        </p:sp>
        <p:sp>
          <p:nvSpPr>
            <p:cNvPr id="63" name="Cloud 62"/>
            <p:cNvSpPr/>
            <p:nvPr/>
          </p:nvSpPr>
          <p:spPr>
            <a:xfrm rot="11089274">
              <a:off x="1025692" y="969292"/>
              <a:ext cx="6961720" cy="3977453"/>
            </a:xfrm>
            <a:prstGeom prst="cloud">
              <a:avLst/>
            </a:prstGeom>
            <a:solidFill>
              <a:srgbClr val="00B0F0">
                <a:alpha val="9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0" dirty="0"/>
            </a:p>
          </p:txBody>
        </p:sp>
      </p:grpSp>
      <p:sp>
        <p:nvSpPr>
          <p:cNvPr id="41986" name="Title 1"/>
          <p:cNvSpPr>
            <a:spLocks noGrp="1"/>
          </p:cNvSpPr>
          <p:nvPr>
            <p:ph type="title" idx="4294967295"/>
          </p:nvPr>
        </p:nvSpPr>
        <p:spPr>
          <a:xfrm>
            <a:off x="457200" y="0"/>
            <a:ext cx="8229600" cy="857250"/>
          </a:xfrm>
        </p:spPr>
        <p:txBody>
          <a:bodyPr/>
          <a:lstStyle/>
          <a:p>
            <a:r>
              <a:rPr lang="en-US" altLang="zh-CN" smtClean="0">
                <a:solidFill>
                  <a:srgbClr val="497039"/>
                </a:solidFill>
              </a:rPr>
              <a:t>Object-based Storage</a:t>
            </a:r>
          </a:p>
        </p:txBody>
      </p:sp>
      <p:sp>
        <p:nvSpPr>
          <p:cNvPr id="41987" name="Content Placeholder 3"/>
          <p:cNvSpPr>
            <a:spLocks noGrp="1"/>
          </p:cNvSpPr>
          <p:nvPr>
            <p:ph idx="4294967295"/>
          </p:nvPr>
        </p:nvSpPr>
        <p:spPr>
          <a:xfrm>
            <a:off x="3505200" y="971550"/>
            <a:ext cx="5334000" cy="3352800"/>
          </a:xfrm>
        </p:spPr>
        <p:txBody>
          <a:bodyPr/>
          <a:lstStyle/>
          <a:p>
            <a:pPr>
              <a:lnSpc>
                <a:spcPct val="60000"/>
              </a:lnSpc>
              <a:spcBef>
                <a:spcPts val="400"/>
              </a:spcBef>
              <a:buClr>
                <a:srgbClr val="1E4A74"/>
              </a:buClr>
            </a:pPr>
            <a:r>
              <a:rPr lang="en-US" altLang="zh-CN" sz="1600" b="1" smtClean="0">
                <a:solidFill>
                  <a:srgbClr val="5C5C5C"/>
                </a:solidFill>
                <a:latin typeface="Calibri" pitchFamily="34" charset="0"/>
              </a:rPr>
              <a:t>Object = Media File + Metadata (system &amp; user-defined)</a:t>
            </a:r>
            <a:br>
              <a:rPr lang="en-US" altLang="zh-CN" sz="1600" b="1" smtClean="0">
                <a:solidFill>
                  <a:srgbClr val="5C5C5C"/>
                </a:solidFill>
                <a:latin typeface="Calibri" pitchFamily="34" charset="0"/>
              </a:rPr>
            </a:br>
            <a:endParaRPr lang="en-US" altLang="zh-CN" sz="1600" b="1" smtClean="0">
              <a:solidFill>
                <a:srgbClr val="5C5C5C"/>
              </a:solidFill>
              <a:latin typeface="Calibri" pitchFamily="34" charset="0"/>
            </a:endParaRPr>
          </a:p>
          <a:p>
            <a:pPr>
              <a:spcBef>
                <a:spcPts val="400"/>
              </a:spcBef>
              <a:buClr>
                <a:srgbClr val="1E4A74"/>
              </a:buClr>
            </a:pPr>
            <a:r>
              <a:rPr lang="en-US" altLang="zh-CN" sz="1600" b="1" smtClean="0">
                <a:solidFill>
                  <a:srgbClr val="5C5C5C"/>
                </a:solidFill>
                <a:latin typeface="Calibri" pitchFamily="34" charset="0"/>
              </a:rPr>
              <a:t>Metadata Centric</a:t>
            </a:r>
          </a:p>
          <a:p>
            <a:pPr lvl="1">
              <a:spcBef>
                <a:spcPts val="400"/>
              </a:spcBef>
              <a:buClr>
                <a:srgbClr val="1E4A74"/>
              </a:buClr>
            </a:pPr>
            <a:r>
              <a:rPr lang="en-US" altLang="zh-CN" sz="1200" smtClean="0">
                <a:solidFill>
                  <a:srgbClr val="5C5C5C"/>
                </a:solidFill>
              </a:rPr>
              <a:t>Distributed NoSQL database, by-passing local file system attributes</a:t>
            </a:r>
          </a:p>
          <a:p>
            <a:pPr lvl="1">
              <a:spcBef>
                <a:spcPts val="400"/>
              </a:spcBef>
              <a:buClr>
                <a:srgbClr val="1E4A74"/>
              </a:buClr>
            </a:pPr>
            <a:r>
              <a:rPr lang="en-US" altLang="zh-CN" sz="1200" smtClean="0">
                <a:solidFill>
                  <a:srgbClr val="5C5C5C"/>
                </a:solidFill>
              </a:rPr>
              <a:t>High volume, dynamically growing</a:t>
            </a:r>
          </a:p>
          <a:p>
            <a:pPr lvl="1">
              <a:spcBef>
                <a:spcPts val="400"/>
              </a:spcBef>
              <a:buClr>
                <a:srgbClr val="1E4A74"/>
              </a:buClr>
            </a:pPr>
            <a:r>
              <a:rPr lang="en-US" altLang="zh-CN" sz="1200" smtClean="0">
                <a:solidFill>
                  <a:srgbClr val="5C5C5C"/>
                </a:solidFill>
              </a:rPr>
              <a:t>Define, tag, search and share across applications</a:t>
            </a:r>
          </a:p>
          <a:p>
            <a:pPr>
              <a:lnSpc>
                <a:spcPct val="40000"/>
              </a:lnSpc>
              <a:spcBef>
                <a:spcPts val="400"/>
              </a:spcBef>
              <a:buClr>
                <a:srgbClr val="1E4A74"/>
              </a:buClr>
            </a:pPr>
            <a:endParaRPr lang="en-US" altLang="zh-CN" sz="1200" smtClean="0">
              <a:solidFill>
                <a:srgbClr val="5C5C5C"/>
              </a:solidFill>
            </a:endParaRPr>
          </a:p>
          <a:p>
            <a:pPr>
              <a:spcBef>
                <a:spcPts val="400"/>
              </a:spcBef>
              <a:buClr>
                <a:srgbClr val="1E4A74"/>
              </a:buClr>
            </a:pPr>
            <a:r>
              <a:rPr lang="en-US" altLang="zh-CN" sz="1600" b="1" smtClean="0">
                <a:solidFill>
                  <a:srgbClr val="5C5C5C"/>
                </a:solidFill>
                <a:latin typeface="Calibri" pitchFamily="34" charset="0"/>
              </a:rPr>
              <a:t>Single file</a:t>
            </a:r>
            <a:br>
              <a:rPr lang="en-US" altLang="zh-CN" sz="1600" b="1" smtClean="0">
                <a:solidFill>
                  <a:srgbClr val="5C5C5C"/>
                </a:solidFill>
                <a:latin typeface="Calibri" pitchFamily="34" charset="0"/>
              </a:rPr>
            </a:br>
            <a:r>
              <a:rPr lang="en-US" altLang="zh-CN" sz="1200" smtClean="0">
                <a:solidFill>
                  <a:srgbClr val="5C5C5C"/>
                </a:solidFill>
              </a:rPr>
              <a:t>no segmentation for performance and fault resilience </a:t>
            </a:r>
          </a:p>
          <a:p>
            <a:pPr>
              <a:lnSpc>
                <a:spcPct val="60000"/>
              </a:lnSpc>
              <a:spcBef>
                <a:spcPts val="400"/>
              </a:spcBef>
              <a:buClr>
                <a:srgbClr val="1E4A74"/>
              </a:buClr>
            </a:pPr>
            <a:endParaRPr lang="en-US" altLang="zh-CN" sz="1200" smtClean="0">
              <a:solidFill>
                <a:srgbClr val="5C5C5C"/>
              </a:solidFill>
            </a:endParaRPr>
          </a:p>
          <a:p>
            <a:pPr>
              <a:spcBef>
                <a:spcPts val="400"/>
              </a:spcBef>
              <a:buClr>
                <a:srgbClr val="1E4A74"/>
              </a:buClr>
            </a:pPr>
            <a:r>
              <a:rPr lang="en-US" altLang="zh-CN" sz="1600" b="1" smtClean="0">
                <a:solidFill>
                  <a:srgbClr val="5C5C5C"/>
                </a:solidFill>
                <a:latin typeface="Calibri" pitchFamily="34" charset="0"/>
              </a:rPr>
              <a:t>Stored in a flat structure</a:t>
            </a:r>
            <a:br>
              <a:rPr lang="en-US" altLang="zh-CN" sz="1600" b="1" smtClean="0">
                <a:solidFill>
                  <a:srgbClr val="5C5C5C"/>
                </a:solidFill>
                <a:latin typeface="Calibri" pitchFamily="34" charset="0"/>
              </a:rPr>
            </a:br>
            <a:r>
              <a:rPr lang="en-US" altLang="zh-CN" sz="1200" smtClean="0">
                <a:solidFill>
                  <a:srgbClr val="5C5C5C"/>
                </a:solidFill>
              </a:rPr>
              <a:t>simplifies management and searching</a:t>
            </a:r>
          </a:p>
          <a:p>
            <a:pPr>
              <a:lnSpc>
                <a:spcPct val="50000"/>
              </a:lnSpc>
              <a:spcBef>
                <a:spcPts val="400"/>
              </a:spcBef>
              <a:buClr>
                <a:srgbClr val="1E4A74"/>
              </a:buClr>
            </a:pPr>
            <a:endParaRPr lang="en-US" altLang="zh-CN" sz="1200" smtClean="0">
              <a:solidFill>
                <a:srgbClr val="5C5C5C"/>
              </a:solidFill>
            </a:endParaRPr>
          </a:p>
          <a:p>
            <a:pPr>
              <a:spcBef>
                <a:spcPts val="400"/>
              </a:spcBef>
              <a:buClr>
                <a:srgbClr val="1E4A74"/>
              </a:buClr>
            </a:pPr>
            <a:r>
              <a:rPr lang="en-US" altLang="zh-CN" sz="1600" b="1" smtClean="0">
                <a:solidFill>
                  <a:srgbClr val="5C5C5C"/>
                </a:solidFill>
                <a:latin typeface="Calibri" pitchFamily="34" charset="0"/>
              </a:rPr>
              <a:t>Transparent to external applications</a:t>
            </a:r>
            <a:br>
              <a:rPr lang="en-US" altLang="zh-CN" sz="1600" b="1" smtClean="0">
                <a:solidFill>
                  <a:srgbClr val="5C5C5C"/>
                </a:solidFill>
                <a:latin typeface="Calibri" pitchFamily="34" charset="0"/>
              </a:rPr>
            </a:br>
            <a:r>
              <a:rPr lang="en-US" altLang="zh-CN" sz="1200" smtClean="0">
                <a:solidFill>
                  <a:srgbClr val="5C5C5C"/>
                </a:solidFill>
              </a:rPr>
              <a:t>Objects are managed across all sites and regions. External applications access objects in the cloud object store transparently.</a:t>
            </a:r>
          </a:p>
        </p:txBody>
      </p:sp>
      <p:sp>
        <p:nvSpPr>
          <p:cNvPr id="39" name="Rounded Rectangle 80"/>
          <p:cNvSpPr>
            <a:spLocks noChangeArrowheads="1"/>
          </p:cNvSpPr>
          <p:nvPr/>
        </p:nvSpPr>
        <p:spPr bwMode="auto">
          <a:xfrm>
            <a:off x="831850" y="1479550"/>
            <a:ext cx="2314575" cy="7874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r>
              <a:rPr lang="en-US" altLang="zh-CN" sz="1400" b="1" baseline="0" dirty="0">
                <a:solidFill>
                  <a:schemeClr val="accent4"/>
                </a:solidFill>
                <a:latin typeface="+mn-lt"/>
                <a:ea typeface="+mn-ea"/>
              </a:rPr>
              <a:t>OBJECT</a:t>
            </a:r>
          </a:p>
        </p:txBody>
      </p:sp>
      <p:sp>
        <p:nvSpPr>
          <p:cNvPr id="41989" name="Rounded Rectangle 80"/>
          <p:cNvSpPr>
            <a:spLocks noChangeArrowheads="1"/>
          </p:cNvSpPr>
          <p:nvPr/>
        </p:nvSpPr>
        <p:spPr bwMode="auto">
          <a:xfrm>
            <a:off x="876300" y="1784350"/>
            <a:ext cx="1033463" cy="442913"/>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r>
              <a:rPr lang="en-US" altLang="zh-CN" sz="1000" baseline="0">
                <a:solidFill>
                  <a:schemeClr val="bg1"/>
                </a:solidFill>
                <a:latin typeface="Calibri" pitchFamily="34" charset="0"/>
              </a:rPr>
              <a:t>MEDIA FILE</a:t>
            </a:r>
          </a:p>
        </p:txBody>
      </p:sp>
      <p:sp>
        <p:nvSpPr>
          <p:cNvPr id="41990" name="Rounded Rectangle 80"/>
          <p:cNvSpPr>
            <a:spLocks noChangeArrowheads="1"/>
          </p:cNvSpPr>
          <p:nvPr/>
        </p:nvSpPr>
        <p:spPr bwMode="auto">
          <a:xfrm>
            <a:off x="1981200" y="1784350"/>
            <a:ext cx="1033463" cy="442913"/>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r>
              <a:rPr lang="en-US" altLang="zh-CN" sz="800" baseline="0">
                <a:solidFill>
                  <a:schemeClr val="bg1"/>
                </a:solidFill>
                <a:latin typeface="Calibri" pitchFamily="34" charset="0"/>
              </a:rPr>
              <a:t>SYSTEM METADATA</a:t>
            </a:r>
          </a:p>
          <a:p>
            <a:pPr algn="ctr"/>
            <a:r>
              <a:rPr lang="en-US" altLang="zh-CN" sz="800" baseline="0">
                <a:solidFill>
                  <a:schemeClr val="bg1"/>
                </a:solidFill>
                <a:latin typeface="Calibri" pitchFamily="34" charset="0"/>
              </a:rPr>
              <a:t>USER-DEFINED METADATA</a:t>
            </a:r>
          </a:p>
        </p:txBody>
      </p:sp>
      <p:grpSp>
        <p:nvGrpSpPr>
          <p:cNvPr id="41991" name="Group 2"/>
          <p:cNvGrpSpPr>
            <a:grpSpLocks/>
          </p:cNvGrpSpPr>
          <p:nvPr/>
        </p:nvGrpSpPr>
        <p:grpSpPr bwMode="auto">
          <a:xfrm>
            <a:off x="1152525" y="3143250"/>
            <a:ext cx="331788" cy="246063"/>
            <a:chOff x="990600" y="1428750"/>
            <a:chExt cx="3581400" cy="1219200"/>
          </a:xfrm>
        </p:grpSpPr>
        <p:sp>
          <p:nvSpPr>
            <p:cNvPr id="16" name="Rounded Rectangle 80"/>
            <p:cNvSpPr>
              <a:spLocks noChangeArrowheads="1"/>
            </p:cNvSpPr>
            <p:nvPr/>
          </p:nvSpPr>
          <p:spPr bwMode="auto">
            <a:xfrm>
              <a:off x="990600" y="1428750"/>
              <a:ext cx="3581400" cy="12192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endParaRPr lang="en-US" altLang="zh-CN" sz="1400" b="1" baseline="0" dirty="0">
                <a:solidFill>
                  <a:schemeClr val="accent4"/>
                </a:solidFill>
                <a:latin typeface="+mn-lt"/>
                <a:ea typeface="+mn-ea"/>
              </a:endParaRPr>
            </a:p>
          </p:txBody>
        </p:sp>
        <p:sp>
          <p:nvSpPr>
            <p:cNvPr id="42021" name="Rounded Rectangle 80"/>
            <p:cNvSpPr>
              <a:spLocks noChangeArrowheads="1"/>
            </p:cNvSpPr>
            <p:nvPr/>
          </p:nvSpPr>
          <p:spPr bwMode="auto">
            <a:xfrm>
              <a:off x="1143000" y="1788142"/>
              <a:ext cx="1600200" cy="685800"/>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sp>
          <p:nvSpPr>
            <p:cNvPr id="42022" name="Rounded Rectangle 80"/>
            <p:cNvSpPr>
              <a:spLocks noChangeArrowheads="1"/>
            </p:cNvSpPr>
            <p:nvPr/>
          </p:nvSpPr>
          <p:spPr bwMode="auto">
            <a:xfrm>
              <a:off x="2819400" y="1788142"/>
              <a:ext cx="1600200" cy="685800"/>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grpSp>
      <p:grpSp>
        <p:nvGrpSpPr>
          <p:cNvPr id="41992" name="Group 19"/>
          <p:cNvGrpSpPr>
            <a:grpSpLocks/>
          </p:cNvGrpSpPr>
          <p:nvPr/>
        </p:nvGrpSpPr>
        <p:grpSpPr bwMode="auto">
          <a:xfrm>
            <a:off x="2486025" y="3143250"/>
            <a:ext cx="331788" cy="246063"/>
            <a:chOff x="990600" y="1428750"/>
            <a:chExt cx="3581400" cy="1219200"/>
          </a:xfrm>
        </p:grpSpPr>
        <p:sp>
          <p:nvSpPr>
            <p:cNvPr id="21" name="Rounded Rectangle 80"/>
            <p:cNvSpPr>
              <a:spLocks noChangeArrowheads="1"/>
            </p:cNvSpPr>
            <p:nvPr/>
          </p:nvSpPr>
          <p:spPr bwMode="auto">
            <a:xfrm>
              <a:off x="990600" y="1428750"/>
              <a:ext cx="3581400" cy="12192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endParaRPr lang="en-US" altLang="zh-CN" sz="1400" b="1" baseline="0" dirty="0">
                <a:solidFill>
                  <a:schemeClr val="accent4"/>
                </a:solidFill>
                <a:latin typeface="+mn-lt"/>
                <a:ea typeface="+mn-ea"/>
              </a:endParaRPr>
            </a:p>
          </p:txBody>
        </p:sp>
        <p:sp>
          <p:nvSpPr>
            <p:cNvPr id="42018" name="Rounded Rectangle 80"/>
            <p:cNvSpPr>
              <a:spLocks noChangeArrowheads="1"/>
            </p:cNvSpPr>
            <p:nvPr/>
          </p:nvSpPr>
          <p:spPr bwMode="auto">
            <a:xfrm>
              <a:off x="1143000" y="1788142"/>
              <a:ext cx="1600200" cy="685800"/>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sp>
          <p:nvSpPr>
            <p:cNvPr id="42019" name="Rounded Rectangle 80"/>
            <p:cNvSpPr>
              <a:spLocks noChangeArrowheads="1"/>
            </p:cNvSpPr>
            <p:nvPr/>
          </p:nvSpPr>
          <p:spPr bwMode="auto">
            <a:xfrm>
              <a:off x="2819400" y="1788142"/>
              <a:ext cx="1600200" cy="685800"/>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grpSp>
      <p:grpSp>
        <p:nvGrpSpPr>
          <p:cNvPr id="41993" name="Group 23"/>
          <p:cNvGrpSpPr>
            <a:grpSpLocks/>
          </p:cNvGrpSpPr>
          <p:nvPr/>
        </p:nvGrpSpPr>
        <p:grpSpPr bwMode="auto">
          <a:xfrm>
            <a:off x="2257425" y="3448050"/>
            <a:ext cx="331788" cy="246063"/>
            <a:chOff x="990600" y="1428750"/>
            <a:chExt cx="3581400" cy="1219200"/>
          </a:xfrm>
        </p:grpSpPr>
        <p:sp>
          <p:nvSpPr>
            <p:cNvPr id="25" name="Rounded Rectangle 80"/>
            <p:cNvSpPr>
              <a:spLocks noChangeArrowheads="1"/>
            </p:cNvSpPr>
            <p:nvPr/>
          </p:nvSpPr>
          <p:spPr bwMode="auto">
            <a:xfrm>
              <a:off x="990600" y="1428750"/>
              <a:ext cx="3581400" cy="12192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endParaRPr lang="en-US" altLang="zh-CN" sz="1400" b="1" baseline="0" dirty="0">
                <a:solidFill>
                  <a:schemeClr val="accent4"/>
                </a:solidFill>
                <a:latin typeface="+mn-lt"/>
                <a:ea typeface="+mn-ea"/>
              </a:endParaRPr>
            </a:p>
          </p:txBody>
        </p:sp>
        <p:sp>
          <p:nvSpPr>
            <p:cNvPr id="42015" name="Rounded Rectangle 80"/>
            <p:cNvSpPr>
              <a:spLocks noChangeArrowheads="1"/>
            </p:cNvSpPr>
            <p:nvPr/>
          </p:nvSpPr>
          <p:spPr bwMode="auto">
            <a:xfrm>
              <a:off x="1143000" y="1788142"/>
              <a:ext cx="1600200" cy="685800"/>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sp>
          <p:nvSpPr>
            <p:cNvPr id="42016" name="Rounded Rectangle 80"/>
            <p:cNvSpPr>
              <a:spLocks noChangeArrowheads="1"/>
            </p:cNvSpPr>
            <p:nvPr/>
          </p:nvSpPr>
          <p:spPr bwMode="auto">
            <a:xfrm>
              <a:off x="2819400" y="1788142"/>
              <a:ext cx="1600200" cy="685800"/>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grpSp>
      <p:grpSp>
        <p:nvGrpSpPr>
          <p:cNvPr id="41994" name="Group 27"/>
          <p:cNvGrpSpPr>
            <a:grpSpLocks/>
          </p:cNvGrpSpPr>
          <p:nvPr/>
        </p:nvGrpSpPr>
        <p:grpSpPr bwMode="auto">
          <a:xfrm>
            <a:off x="1419225" y="3448050"/>
            <a:ext cx="331788" cy="246063"/>
            <a:chOff x="990600" y="1428750"/>
            <a:chExt cx="3581400" cy="1219200"/>
          </a:xfrm>
        </p:grpSpPr>
        <p:sp>
          <p:nvSpPr>
            <p:cNvPr id="29" name="Rounded Rectangle 80"/>
            <p:cNvSpPr>
              <a:spLocks noChangeArrowheads="1"/>
            </p:cNvSpPr>
            <p:nvPr/>
          </p:nvSpPr>
          <p:spPr bwMode="auto">
            <a:xfrm>
              <a:off x="990600" y="1428750"/>
              <a:ext cx="3581400" cy="12192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endParaRPr lang="en-US" altLang="zh-CN" sz="1400" b="1" baseline="0" dirty="0">
                <a:solidFill>
                  <a:schemeClr val="accent4"/>
                </a:solidFill>
                <a:latin typeface="+mn-lt"/>
                <a:ea typeface="+mn-ea"/>
              </a:endParaRPr>
            </a:p>
          </p:txBody>
        </p:sp>
        <p:sp>
          <p:nvSpPr>
            <p:cNvPr id="42012" name="Rounded Rectangle 80"/>
            <p:cNvSpPr>
              <a:spLocks noChangeArrowheads="1"/>
            </p:cNvSpPr>
            <p:nvPr/>
          </p:nvSpPr>
          <p:spPr bwMode="auto">
            <a:xfrm>
              <a:off x="1143000" y="1788142"/>
              <a:ext cx="1600200" cy="685800"/>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sp>
          <p:nvSpPr>
            <p:cNvPr id="42013" name="Rounded Rectangle 80"/>
            <p:cNvSpPr>
              <a:spLocks noChangeArrowheads="1"/>
            </p:cNvSpPr>
            <p:nvPr/>
          </p:nvSpPr>
          <p:spPr bwMode="auto">
            <a:xfrm>
              <a:off x="2819400" y="1788142"/>
              <a:ext cx="1600200" cy="685800"/>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grpSp>
      <p:grpSp>
        <p:nvGrpSpPr>
          <p:cNvPr id="41995" name="Group 31"/>
          <p:cNvGrpSpPr>
            <a:grpSpLocks/>
          </p:cNvGrpSpPr>
          <p:nvPr/>
        </p:nvGrpSpPr>
        <p:grpSpPr bwMode="auto">
          <a:xfrm>
            <a:off x="1844675" y="3448050"/>
            <a:ext cx="331788" cy="246063"/>
            <a:chOff x="990600" y="1428750"/>
            <a:chExt cx="3581400" cy="1219200"/>
          </a:xfrm>
        </p:grpSpPr>
        <p:sp>
          <p:nvSpPr>
            <p:cNvPr id="33" name="Rounded Rectangle 80"/>
            <p:cNvSpPr>
              <a:spLocks noChangeArrowheads="1"/>
            </p:cNvSpPr>
            <p:nvPr/>
          </p:nvSpPr>
          <p:spPr bwMode="auto">
            <a:xfrm>
              <a:off x="990600" y="1428750"/>
              <a:ext cx="3581400" cy="12192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endParaRPr lang="en-US" altLang="zh-CN" sz="1400" b="1" baseline="0" dirty="0">
                <a:solidFill>
                  <a:schemeClr val="accent4"/>
                </a:solidFill>
                <a:latin typeface="+mn-lt"/>
                <a:ea typeface="+mn-ea"/>
              </a:endParaRPr>
            </a:p>
          </p:txBody>
        </p:sp>
        <p:sp>
          <p:nvSpPr>
            <p:cNvPr id="42009" name="Rounded Rectangle 80"/>
            <p:cNvSpPr>
              <a:spLocks noChangeArrowheads="1"/>
            </p:cNvSpPr>
            <p:nvPr/>
          </p:nvSpPr>
          <p:spPr bwMode="auto">
            <a:xfrm>
              <a:off x="1143000" y="1788142"/>
              <a:ext cx="1600200" cy="685800"/>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sp>
          <p:nvSpPr>
            <p:cNvPr id="42010" name="Rounded Rectangle 80"/>
            <p:cNvSpPr>
              <a:spLocks noChangeArrowheads="1"/>
            </p:cNvSpPr>
            <p:nvPr/>
          </p:nvSpPr>
          <p:spPr bwMode="auto">
            <a:xfrm>
              <a:off x="2819400" y="1788142"/>
              <a:ext cx="1600200" cy="685800"/>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grpSp>
      <p:grpSp>
        <p:nvGrpSpPr>
          <p:cNvPr id="41996" name="Group 35"/>
          <p:cNvGrpSpPr>
            <a:grpSpLocks/>
          </p:cNvGrpSpPr>
          <p:nvPr/>
        </p:nvGrpSpPr>
        <p:grpSpPr bwMode="auto">
          <a:xfrm>
            <a:off x="2028825" y="3143250"/>
            <a:ext cx="331788" cy="246063"/>
            <a:chOff x="990600" y="1428750"/>
            <a:chExt cx="3581400" cy="1219200"/>
          </a:xfrm>
        </p:grpSpPr>
        <p:sp>
          <p:nvSpPr>
            <p:cNvPr id="37" name="Rounded Rectangle 80"/>
            <p:cNvSpPr>
              <a:spLocks noChangeArrowheads="1"/>
            </p:cNvSpPr>
            <p:nvPr/>
          </p:nvSpPr>
          <p:spPr bwMode="auto">
            <a:xfrm>
              <a:off x="990600" y="1428750"/>
              <a:ext cx="3581400" cy="12192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endParaRPr lang="en-US" altLang="zh-CN" sz="1400" b="1" baseline="0" dirty="0">
                <a:solidFill>
                  <a:schemeClr val="accent4"/>
                </a:solidFill>
                <a:latin typeface="+mn-lt"/>
                <a:ea typeface="+mn-ea"/>
              </a:endParaRPr>
            </a:p>
          </p:txBody>
        </p:sp>
        <p:sp>
          <p:nvSpPr>
            <p:cNvPr id="42006" name="Rounded Rectangle 80"/>
            <p:cNvSpPr>
              <a:spLocks noChangeArrowheads="1"/>
            </p:cNvSpPr>
            <p:nvPr/>
          </p:nvSpPr>
          <p:spPr bwMode="auto">
            <a:xfrm>
              <a:off x="1143000" y="1788142"/>
              <a:ext cx="1600200" cy="685800"/>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sp>
          <p:nvSpPr>
            <p:cNvPr id="42007" name="Rounded Rectangle 80"/>
            <p:cNvSpPr>
              <a:spLocks noChangeArrowheads="1"/>
            </p:cNvSpPr>
            <p:nvPr/>
          </p:nvSpPr>
          <p:spPr bwMode="auto">
            <a:xfrm>
              <a:off x="2819400" y="1788142"/>
              <a:ext cx="1600200" cy="685800"/>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grpSp>
      <p:pic>
        <p:nvPicPr>
          <p:cNvPr id="41" name="Picture 30" descr="4-01447_s01-fan"/>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rot="16200000">
            <a:off x="1583429" y="1610914"/>
            <a:ext cx="886577" cy="2217840"/>
          </a:xfrm>
          <a:prstGeom prst="rect">
            <a:avLst/>
          </a:prstGeom>
          <a:noFill/>
          <a:ln w="9525">
            <a:noFill/>
            <a:miter lim="800000"/>
            <a:headEnd/>
            <a:tailEnd/>
          </a:ln>
        </p:spPr>
      </p:pic>
      <p:grpSp>
        <p:nvGrpSpPr>
          <p:cNvPr id="41998" name="Group 41"/>
          <p:cNvGrpSpPr>
            <a:grpSpLocks/>
          </p:cNvGrpSpPr>
          <p:nvPr/>
        </p:nvGrpSpPr>
        <p:grpSpPr bwMode="auto">
          <a:xfrm>
            <a:off x="1581150" y="3143250"/>
            <a:ext cx="331788" cy="246063"/>
            <a:chOff x="990600" y="1428750"/>
            <a:chExt cx="3581400" cy="1219200"/>
          </a:xfrm>
        </p:grpSpPr>
        <p:sp>
          <p:nvSpPr>
            <p:cNvPr id="43" name="Rounded Rectangle 80"/>
            <p:cNvSpPr>
              <a:spLocks noChangeArrowheads="1"/>
            </p:cNvSpPr>
            <p:nvPr/>
          </p:nvSpPr>
          <p:spPr bwMode="auto">
            <a:xfrm>
              <a:off x="990600" y="1428750"/>
              <a:ext cx="3581400" cy="1219200"/>
            </a:xfrm>
            <a:prstGeom prst="roundRect">
              <a:avLst>
                <a:gd name="adj" fmla="val 11292"/>
              </a:avLst>
            </a:prstGeom>
            <a:solidFill>
              <a:schemeClr val="bg1">
                <a:lumMod val="65000"/>
              </a:schemeClr>
            </a:solidFill>
            <a:ln w="25400" algn="ctr">
              <a:noFill/>
              <a:round/>
              <a:headEnd/>
              <a:tailEnd/>
            </a:ln>
            <a:effectLst/>
          </p:spPr>
          <p:txBody>
            <a:bodyPr/>
            <a:lstStyle/>
            <a:p>
              <a:pPr algn="ctr" fontAlgn="auto">
                <a:spcBef>
                  <a:spcPts val="0"/>
                </a:spcBef>
                <a:spcAft>
                  <a:spcPts val="0"/>
                </a:spcAft>
                <a:defRPr/>
              </a:pPr>
              <a:endParaRPr lang="en-US" altLang="zh-CN" sz="1400" b="1" baseline="0" dirty="0">
                <a:solidFill>
                  <a:schemeClr val="accent4"/>
                </a:solidFill>
                <a:latin typeface="+mn-lt"/>
                <a:ea typeface="+mn-ea"/>
              </a:endParaRPr>
            </a:p>
          </p:txBody>
        </p:sp>
        <p:sp>
          <p:nvSpPr>
            <p:cNvPr id="42003" name="Rounded Rectangle 80"/>
            <p:cNvSpPr>
              <a:spLocks noChangeArrowheads="1"/>
            </p:cNvSpPr>
            <p:nvPr/>
          </p:nvSpPr>
          <p:spPr bwMode="auto">
            <a:xfrm>
              <a:off x="1143000" y="1788142"/>
              <a:ext cx="1600200" cy="685800"/>
            </a:xfrm>
            <a:prstGeom prst="roundRect">
              <a:avLst>
                <a:gd name="adj" fmla="val 11292"/>
              </a:avLst>
            </a:prstGeom>
            <a:gradFill rotWithShape="1">
              <a:gsLst>
                <a:gs pos="0">
                  <a:srgbClr val="005890"/>
                </a:gs>
                <a:gs pos="23000">
                  <a:srgbClr val="005890"/>
                </a:gs>
                <a:gs pos="100000">
                  <a:srgbClr val="23AAFF"/>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sp>
          <p:nvSpPr>
            <p:cNvPr id="42004" name="Rounded Rectangle 80"/>
            <p:cNvSpPr>
              <a:spLocks noChangeArrowheads="1"/>
            </p:cNvSpPr>
            <p:nvPr/>
          </p:nvSpPr>
          <p:spPr bwMode="auto">
            <a:xfrm>
              <a:off x="2819400" y="1788142"/>
              <a:ext cx="1600200" cy="685800"/>
            </a:xfrm>
            <a:prstGeom prst="roundRect">
              <a:avLst>
                <a:gd name="adj" fmla="val 11292"/>
              </a:avLst>
            </a:prstGeom>
            <a:gradFill rotWithShape="1">
              <a:gsLst>
                <a:gs pos="0">
                  <a:srgbClr val="A40079"/>
                </a:gs>
                <a:gs pos="23000">
                  <a:srgbClr val="A40079"/>
                </a:gs>
                <a:gs pos="100000">
                  <a:srgbClr val="D2009B"/>
                </a:gs>
              </a:gsLst>
              <a:lin ang="16200000"/>
            </a:gradFill>
            <a:ln w="9525" algn="ctr">
              <a:noFill/>
              <a:round/>
              <a:headEnd/>
              <a:tailEnd/>
            </a:ln>
          </p:spPr>
          <p:txBody>
            <a:bodyPr wrap="none" anchor="ctr"/>
            <a:lstStyle/>
            <a:p>
              <a:pPr algn="ctr"/>
              <a:endParaRPr lang="en-US" altLang="zh-CN" sz="1000" baseline="0">
                <a:solidFill>
                  <a:schemeClr val="bg1"/>
                </a:solidFill>
                <a:latin typeface="Calibri" pitchFamily="34" charset="0"/>
              </a:endParaRPr>
            </a:p>
          </p:txBody>
        </p:sp>
      </p:grpSp>
      <p:grpSp>
        <p:nvGrpSpPr>
          <p:cNvPr id="41999" name="Group 40"/>
          <p:cNvGrpSpPr>
            <a:grpSpLocks/>
          </p:cNvGrpSpPr>
          <p:nvPr/>
        </p:nvGrpSpPr>
        <p:grpSpPr bwMode="auto">
          <a:xfrm>
            <a:off x="1524000" y="3714750"/>
            <a:ext cx="990600" cy="407988"/>
            <a:chOff x="960" y="900"/>
            <a:chExt cx="768" cy="317"/>
          </a:xfrm>
        </p:grpSpPr>
        <p:sp>
          <p:nvSpPr>
            <p:cNvPr id="42000" name="Text Box 41"/>
            <p:cNvSpPr txBox="1">
              <a:spLocks noChangeArrowheads="1"/>
            </p:cNvSpPr>
            <p:nvPr/>
          </p:nvSpPr>
          <p:spPr bwMode="auto">
            <a:xfrm>
              <a:off x="960" y="1015"/>
              <a:ext cx="768" cy="202"/>
            </a:xfrm>
            <a:prstGeom prst="rect">
              <a:avLst/>
            </a:prstGeom>
            <a:noFill/>
            <a:ln w="9525">
              <a:noFill/>
              <a:miter lim="800000"/>
              <a:headEnd/>
              <a:tailEnd/>
            </a:ln>
          </p:spPr>
          <p:txBody>
            <a:bodyPr>
              <a:spAutoFit/>
            </a:bodyPr>
            <a:lstStyle/>
            <a:p>
              <a:pPr>
                <a:spcBef>
                  <a:spcPct val="50000"/>
                </a:spcBef>
              </a:pPr>
              <a:r>
                <a:rPr lang="en-US" altLang="zh-CN" sz="1600" b="1">
                  <a:solidFill>
                    <a:schemeClr val="bg1"/>
                  </a:solidFill>
                </a:rPr>
                <a:t>CloudAqua</a:t>
              </a:r>
            </a:p>
          </p:txBody>
        </p:sp>
        <p:pic>
          <p:nvPicPr>
            <p:cNvPr id="42001" name="Picture 69" descr="XORMedia_Logo.png"/>
            <p:cNvPicPr>
              <a:picLocks noChangeAspect="1"/>
            </p:cNvPicPr>
            <p:nvPr/>
          </p:nvPicPr>
          <p:blipFill>
            <a:blip r:embed="rId3"/>
            <a:srcRect r="46205"/>
            <a:stretch>
              <a:fillRect/>
            </a:stretch>
          </p:blipFill>
          <p:spPr bwMode="auto">
            <a:xfrm>
              <a:off x="1104" y="900"/>
              <a:ext cx="394" cy="17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idx="4294967295"/>
          </p:nvPr>
        </p:nvSpPr>
        <p:spPr>
          <a:xfrm>
            <a:off x="457200" y="0"/>
            <a:ext cx="8229600" cy="857250"/>
          </a:xfrm>
        </p:spPr>
        <p:txBody>
          <a:bodyPr/>
          <a:lstStyle/>
          <a:p>
            <a:r>
              <a:rPr lang="en-US" altLang="zh-CN" smtClean="0">
                <a:solidFill>
                  <a:srgbClr val="497039"/>
                </a:solidFill>
              </a:rPr>
              <a:t>Distributed Infrastructure</a:t>
            </a:r>
          </a:p>
        </p:txBody>
      </p:sp>
      <p:sp>
        <p:nvSpPr>
          <p:cNvPr id="43010" name="Rectangle 6"/>
          <p:cNvSpPr>
            <a:spLocks/>
          </p:cNvSpPr>
          <p:nvPr/>
        </p:nvSpPr>
        <p:spPr bwMode="auto">
          <a:xfrm>
            <a:off x="533400" y="1200150"/>
            <a:ext cx="7772400" cy="3657600"/>
          </a:xfrm>
          <a:prstGeom prst="rect">
            <a:avLst/>
          </a:prstGeom>
          <a:noFill/>
          <a:ln w="9525">
            <a:noFill/>
            <a:miter lim="800000"/>
            <a:headEnd/>
            <a:tailEnd/>
          </a:ln>
        </p:spPr>
        <p:txBody>
          <a:bodyPr/>
          <a:lstStyle/>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Completely distributed and loosely coupled</a:t>
            </a:r>
            <a:endParaRPr lang="en-US" altLang="zh-CN" sz="1600" b="1" baseline="0">
              <a:solidFill>
                <a:srgbClr val="FF0000"/>
              </a:solidFill>
              <a:latin typeface="Calibri" pitchFamily="34" charset="0"/>
              <a:cs typeface="Helvetica World" pitchFamily="34" charset="0"/>
            </a:endParaRP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Distributed structure for various engines (policy, metadata, etc.)</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Handle massively parallel operations on big data distributed geographically</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Distributed metadata database</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No central file-system metadata controllers</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No requirements on co-locations</a:t>
            </a:r>
          </a:p>
          <a:p>
            <a:pPr marL="742950" lvl="1" indent="-285750">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Easy to start small and scale out</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Low cost of entry as system will scale from a single node to a large multi-site infrastructure</a:t>
            </a:r>
          </a:p>
          <a:p>
            <a:pPr marL="742950" lvl="1" indent="-285750">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457200" y="206375"/>
            <a:ext cx="8229600" cy="765175"/>
          </a:xfrm>
        </p:spPr>
        <p:txBody>
          <a:bodyPr/>
          <a:lstStyle/>
          <a:p>
            <a:pPr eaLnBrk="1" hangingPunct="1"/>
            <a:r>
              <a:rPr lang="en-US" altLang="zh-CN" smtClean="0">
                <a:solidFill>
                  <a:srgbClr val="497039"/>
                </a:solidFill>
              </a:rPr>
              <a:t>Rich, Open Interface and Tools</a:t>
            </a:r>
          </a:p>
        </p:txBody>
      </p:sp>
      <p:sp>
        <p:nvSpPr>
          <p:cNvPr id="44034" name="Rectangle 6"/>
          <p:cNvSpPr>
            <a:spLocks/>
          </p:cNvSpPr>
          <p:nvPr/>
        </p:nvSpPr>
        <p:spPr bwMode="auto">
          <a:xfrm>
            <a:off x="533400" y="1047750"/>
            <a:ext cx="7010400" cy="3810000"/>
          </a:xfrm>
          <a:prstGeom prst="rect">
            <a:avLst/>
          </a:prstGeom>
          <a:noFill/>
          <a:ln w="9525">
            <a:noFill/>
            <a:miter lim="800000"/>
            <a:headEnd/>
            <a:tailEnd/>
          </a:ln>
        </p:spPr>
        <p:txBody>
          <a:bodyPr/>
          <a:lstStyle/>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Support for Cloud Industry Standard Interfaces</a:t>
            </a:r>
          </a:p>
          <a:p>
            <a:pPr marL="800100" lvl="1"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CDMI (Industry standard RESTful programmatic interface)</a:t>
            </a:r>
          </a:p>
          <a:p>
            <a:pPr marL="800100" lvl="1"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Amazon S3</a:t>
            </a:r>
          </a:p>
          <a:p>
            <a:pPr marL="800100" lvl="1" indent="-342900">
              <a:lnSpc>
                <a:spcPct val="20000"/>
              </a:lnSpc>
              <a:spcBef>
                <a:spcPct val="20000"/>
              </a:spcBef>
              <a:buFont typeface="Arial" charset="0"/>
              <a:buChar char="•"/>
            </a:pPr>
            <a:endParaRPr lang="en-US" altLang="zh-CN" sz="1600" b="1"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NAS: NFS, CIFS / SMB2, FTP, etc.</a:t>
            </a:r>
          </a:p>
          <a:p>
            <a:pPr marL="800100" lvl="1"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Simplifies legacy application integration with CloudAqua</a:t>
            </a:r>
          </a:p>
          <a:p>
            <a:pPr marL="800100" lvl="1"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Support of throughput tuning and transparent cloud-scaling </a:t>
            </a:r>
          </a:p>
          <a:p>
            <a:pPr marL="800100" lvl="1" indent="-342900">
              <a:lnSpc>
                <a:spcPct val="30000"/>
              </a:lnSpc>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Various SDK package interfaces (java, dotnet, phython, C/C++, android, ios, javascript) and plug-ins of mainstream OS</a:t>
            </a:r>
          </a:p>
          <a:p>
            <a:pPr marL="342900" indent="-342900">
              <a:lnSpc>
                <a:spcPct val="70000"/>
              </a:lnSpc>
              <a:spcBef>
                <a:spcPct val="20000"/>
              </a:spcBef>
              <a:buFont typeface="Arial" charset="0"/>
              <a:buChar char="•"/>
            </a:pPr>
            <a:endParaRPr lang="en-US" altLang="zh-CN" sz="1600" b="1"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1" baseline="0">
                <a:solidFill>
                  <a:srgbClr val="5C5C5C"/>
                </a:solidFill>
                <a:latin typeface="Calibri" pitchFamily="34" charset="0"/>
                <a:cs typeface="Helvetica World" pitchFamily="34" charset="0"/>
              </a:rPr>
              <a:t>Net Disk</a:t>
            </a:r>
          </a:p>
          <a:p>
            <a:pPr marL="800100" lvl="1"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Object explorer for CloudAqua provides a web-based client tool that a user can use to explore, access andmanage objects and containers stored in CloudAqua</a:t>
            </a:r>
          </a:p>
          <a:p>
            <a:pPr marL="342900" indent="-342900"/>
            <a:endParaRPr lang="en-US" altLang="zh-CN" sz="1600" baseline="0">
              <a:solidFill>
                <a:srgbClr val="5C5C5C"/>
              </a:solidFill>
              <a:latin typeface="Calibri" pitchFamily="34" charset="0"/>
              <a:cs typeface="Helvetica World" pitchFamily="34" charset="0"/>
            </a:endParaRPr>
          </a:p>
          <a:p>
            <a:pPr marL="800100" lvl="1" indent="-342900">
              <a:spcBef>
                <a:spcPct val="20000"/>
              </a:spcBef>
              <a:buFont typeface="Arial" charset="0"/>
              <a:buChar char="•"/>
            </a:pPr>
            <a:endParaRPr lang="en-US" altLang="zh-CN" sz="1600" b="1" baseline="0">
              <a:solidFill>
                <a:srgbClr val="5C5C5C"/>
              </a:solidFill>
              <a:latin typeface="Calibri" pitchFamily="34" charset="0"/>
              <a:cs typeface="Helvetica World"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a:xfrm>
            <a:off x="457200" y="209550"/>
            <a:ext cx="8229600" cy="765175"/>
          </a:xfrm>
        </p:spPr>
        <p:txBody>
          <a:bodyPr/>
          <a:lstStyle/>
          <a:p>
            <a:pPr eaLnBrk="1" hangingPunct="1"/>
            <a:r>
              <a:rPr lang="en-US" altLang="zh-CN" smtClean="0">
                <a:solidFill>
                  <a:srgbClr val="497039"/>
                </a:solidFill>
              </a:rPr>
              <a:t>Software defined storage</a:t>
            </a:r>
          </a:p>
        </p:txBody>
      </p:sp>
      <p:sp>
        <p:nvSpPr>
          <p:cNvPr id="45058" name="Rectangle 6"/>
          <p:cNvSpPr>
            <a:spLocks/>
          </p:cNvSpPr>
          <p:nvPr/>
        </p:nvSpPr>
        <p:spPr bwMode="auto">
          <a:xfrm>
            <a:off x="533400" y="1200150"/>
            <a:ext cx="7010400" cy="3657600"/>
          </a:xfrm>
          <a:prstGeom prst="rect">
            <a:avLst/>
          </a:prstGeom>
          <a:noFill/>
          <a:ln w="9525">
            <a:noFill/>
            <a:miter lim="800000"/>
            <a:headEnd/>
            <a:tailEnd/>
          </a:ln>
        </p:spPr>
        <p:txBody>
          <a:bodyPr/>
          <a:lstStyle/>
          <a:p>
            <a:pPr marL="342900"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Provide enriched functionalities across a wide range of server hardware components</a:t>
            </a:r>
            <a:r>
              <a:rPr lang="en-US" altLang="zh-CN">
                <a:solidFill>
                  <a:srgbClr val="5C5C5C"/>
                </a:solidFill>
              </a:rPr>
              <a:t>.</a:t>
            </a:r>
            <a:r>
              <a:rPr lang="en-US" altLang="zh-CN" sz="1600" baseline="0">
                <a:solidFill>
                  <a:srgbClr val="5C5C5C"/>
                </a:solidFill>
                <a:latin typeface="Calibri" pitchFamily="34" charset="0"/>
                <a:cs typeface="Helvetica World" pitchFamily="34" charset="0"/>
              </a:rPr>
              <a:t> such as: </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Deduplication</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Replication</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Thin provisioning</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Snapshots, and </a:t>
            </a:r>
          </a:p>
          <a:p>
            <a:pPr marL="742950" lvl="1" indent="-285750">
              <a:spcBef>
                <a:spcPct val="20000"/>
              </a:spcBef>
              <a:buFont typeface="Arial" charset="0"/>
              <a:buChar char="•"/>
            </a:pPr>
            <a:r>
              <a:rPr lang="en-US" altLang="zh-CN" sz="1600" baseline="0">
                <a:solidFill>
                  <a:srgbClr val="5C5C5C"/>
                </a:solidFill>
                <a:latin typeface="Calibri" pitchFamily="34" charset="0"/>
                <a:cs typeface="Helvetica World" pitchFamily="34" charset="0"/>
              </a:rPr>
              <a:t>other backup and restore capabilities</a:t>
            </a:r>
          </a:p>
          <a:p>
            <a:pPr marL="342900" indent="-342900">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The pooled storage resources be automatically and efficiently allocated to match the application needs</a:t>
            </a:r>
          </a:p>
          <a:p>
            <a:pPr marL="342900" indent="-342900">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a:p>
            <a:pPr marL="342900" indent="-342900">
              <a:spcBef>
                <a:spcPct val="20000"/>
              </a:spcBef>
              <a:buFont typeface="Arial" charset="0"/>
              <a:buChar char="•"/>
            </a:pPr>
            <a:r>
              <a:rPr lang="en-US" altLang="zh-CN" sz="1600" baseline="0">
                <a:solidFill>
                  <a:srgbClr val="5C5C5C"/>
                </a:solidFill>
                <a:latin typeface="Calibri" pitchFamily="34" charset="0"/>
                <a:cs typeface="Helvetica World" pitchFamily="34" charset="0"/>
              </a:rPr>
              <a:t>Increased flexibility, automated management and cost efficiency </a:t>
            </a:r>
          </a:p>
          <a:p>
            <a:pPr marL="742950" lvl="1" indent="-285750">
              <a:lnSpc>
                <a:spcPct val="20000"/>
              </a:lnSpc>
              <a:spcBef>
                <a:spcPct val="20000"/>
              </a:spcBef>
              <a:buFont typeface="Arial" charset="0"/>
              <a:buChar char="•"/>
            </a:pPr>
            <a:endParaRPr lang="en-US" altLang="zh-CN" sz="1600" baseline="0">
              <a:solidFill>
                <a:srgbClr val="5C5C5C"/>
              </a:solidFill>
              <a:latin typeface="Calibri" pitchFamily="34" charset="0"/>
              <a:cs typeface="Helvetica World"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38"/>
          <p:cNvGrpSpPr>
            <a:grpSpLocks/>
          </p:cNvGrpSpPr>
          <p:nvPr/>
        </p:nvGrpSpPr>
        <p:grpSpPr bwMode="auto">
          <a:xfrm>
            <a:off x="0" y="1962150"/>
            <a:ext cx="8839200" cy="2971800"/>
            <a:chOff x="457200" y="1809750"/>
            <a:chExt cx="3962400" cy="2590800"/>
          </a:xfrm>
        </p:grpSpPr>
        <p:sp>
          <p:nvSpPr>
            <p:cNvPr id="40" name="Cloud 39"/>
            <p:cNvSpPr/>
            <p:nvPr/>
          </p:nvSpPr>
          <p:spPr>
            <a:xfrm rot="11089274">
              <a:off x="457200" y="1809750"/>
              <a:ext cx="3962400" cy="2510529"/>
            </a:xfrm>
            <a:prstGeom prst="cloud">
              <a:avLst/>
            </a:prstGeom>
            <a:solidFill>
              <a:srgbClr val="22AAFE">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loud 40"/>
            <p:cNvSpPr/>
            <p:nvPr/>
          </p:nvSpPr>
          <p:spPr>
            <a:xfrm rot="11089274">
              <a:off x="620877" y="1949532"/>
              <a:ext cx="3793742" cy="2451018"/>
            </a:xfrm>
            <a:prstGeom prst="cloud">
              <a:avLst/>
            </a:prstGeom>
            <a:solidFill>
              <a:srgbClr val="00B0F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loud 41"/>
            <p:cNvSpPr/>
            <p:nvPr/>
          </p:nvSpPr>
          <p:spPr>
            <a:xfrm rot="11089274">
              <a:off x="584583" y="2053329"/>
              <a:ext cx="3793742" cy="2174224"/>
            </a:xfrm>
            <a:prstGeom prst="cloud">
              <a:avLst/>
            </a:prstGeom>
            <a:solidFill>
              <a:srgbClr val="00B0F0">
                <a:alpha val="9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6082" name="Line 108"/>
          <p:cNvSpPr>
            <a:spLocks noChangeShapeType="1"/>
          </p:cNvSpPr>
          <p:nvPr/>
        </p:nvSpPr>
        <p:spPr bwMode="auto">
          <a:xfrm>
            <a:off x="5060950" y="3790950"/>
            <a:ext cx="0" cy="152400"/>
          </a:xfrm>
          <a:prstGeom prst="line">
            <a:avLst/>
          </a:prstGeom>
          <a:noFill/>
          <a:ln w="28575">
            <a:solidFill>
              <a:schemeClr val="accent1"/>
            </a:solidFill>
            <a:round/>
            <a:headEnd/>
            <a:tailEnd/>
          </a:ln>
        </p:spPr>
        <p:txBody>
          <a:bodyPr anchor="ctr"/>
          <a:lstStyle/>
          <a:p>
            <a:endParaRPr lang="zh-CN" altLang="en-US"/>
          </a:p>
        </p:txBody>
      </p:sp>
      <p:sp>
        <p:nvSpPr>
          <p:cNvPr id="15" name="Rounded Rectangle 28"/>
          <p:cNvSpPr/>
          <p:nvPr/>
        </p:nvSpPr>
        <p:spPr>
          <a:xfrm>
            <a:off x="2057400" y="1514475"/>
            <a:ext cx="6248400" cy="457200"/>
          </a:xfrm>
          <a:prstGeom prst="roundRect">
            <a:avLst>
              <a:gd name="adj" fmla="val 11290"/>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US" altLang="zh-CN" sz="1200" baseline="0">
                <a:solidFill>
                  <a:schemeClr val="bg1"/>
                </a:solidFill>
              </a:rPr>
              <a:t>Object-based</a:t>
            </a:r>
          </a:p>
          <a:p>
            <a:pPr>
              <a:defRPr/>
            </a:pPr>
            <a:r>
              <a:rPr lang="en-US" altLang="zh-CN" sz="1200" baseline="0">
                <a:solidFill>
                  <a:schemeClr val="bg1"/>
                </a:solidFill>
              </a:rPr>
              <a:t>Storage APIs</a:t>
            </a:r>
          </a:p>
        </p:txBody>
      </p:sp>
      <p:sp>
        <p:nvSpPr>
          <p:cNvPr id="46084" name="Title 51"/>
          <p:cNvSpPr>
            <a:spLocks noGrp="1"/>
          </p:cNvSpPr>
          <p:nvPr>
            <p:ph type="title"/>
          </p:nvPr>
        </p:nvSpPr>
        <p:spPr>
          <a:xfrm>
            <a:off x="228600" y="57150"/>
            <a:ext cx="8763000" cy="609600"/>
          </a:xfrm>
        </p:spPr>
        <p:txBody>
          <a:bodyPr/>
          <a:lstStyle/>
          <a:p>
            <a:r>
              <a:rPr lang="en-US" altLang="zh-CN" sz="2400" smtClean="0"/>
              <a:t>Next generation Object-based Storage Architecture</a:t>
            </a:r>
          </a:p>
        </p:txBody>
      </p:sp>
      <p:sp>
        <p:nvSpPr>
          <p:cNvPr id="46085" name="Rounded Rectangle 33"/>
          <p:cNvSpPr>
            <a:spLocks noChangeArrowheads="1"/>
          </p:cNvSpPr>
          <p:nvPr/>
        </p:nvSpPr>
        <p:spPr bwMode="auto">
          <a:xfrm>
            <a:off x="2057400" y="3344863"/>
            <a:ext cx="6245225" cy="381000"/>
          </a:xfrm>
          <a:prstGeom prst="roundRect">
            <a:avLst>
              <a:gd name="adj" fmla="val 11292"/>
            </a:avLst>
          </a:prstGeom>
          <a:solidFill>
            <a:srgbClr val="D969B4"/>
          </a:solidFill>
          <a:ln w="12700" algn="ctr">
            <a:noFill/>
            <a:round/>
            <a:headEnd/>
            <a:tailEnd/>
          </a:ln>
        </p:spPr>
        <p:txBody>
          <a:bodyPr anchor="ctr"/>
          <a:lstStyle/>
          <a:p>
            <a:r>
              <a:rPr lang="en-US" altLang="zh-CN" sz="1200" baseline="0">
                <a:solidFill>
                  <a:schemeClr val="bg1"/>
                </a:solidFill>
                <a:latin typeface="Calibri" pitchFamily="34" charset="0"/>
              </a:rPr>
              <a:t>Storage </a:t>
            </a:r>
          </a:p>
          <a:p>
            <a:r>
              <a:rPr lang="en-US" altLang="zh-CN" sz="1200" baseline="0">
                <a:solidFill>
                  <a:schemeClr val="bg1"/>
                </a:solidFill>
                <a:latin typeface="Calibri" pitchFamily="34" charset="0"/>
              </a:rPr>
              <a:t>Management</a:t>
            </a:r>
          </a:p>
        </p:txBody>
      </p:sp>
      <p:sp>
        <p:nvSpPr>
          <p:cNvPr id="46086" name="Rounded Rectangle 29"/>
          <p:cNvSpPr>
            <a:spLocks noChangeArrowheads="1"/>
          </p:cNvSpPr>
          <p:nvPr/>
        </p:nvSpPr>
        <p:spPr bwMode="auto">
          <a:xfrm>
            <a:off x="2057400" y="2619375"/>
            <a:ext cx="6248400" cy="687388"/>
          </a:xfrm>
          <a:prstGeom prst="roundRect">
            <a:avLst>
              <a:gd name="adj" fmla="val 8801"/>
            </a:avLst>
          </a:prstGeom>
          <a:solidFill>
            <a:srgbClr val="DE542E"/>
          </a:solidFill>
          <a:ln w="12700" algn="ctr">
            <a:noFill/>
            <a:round/>
            <a:headEnd/>
            <a:tailEnd/>
          </a:ln>
        </p:spPr>
        <p:txBody>
          <a:bodyPr anchor="ctr"/>
          <a:lstStyle/>
          <a:p>
            <a:r>
              <a:rPr lang="en-US" altLang="zh-CN" sz="1200" baseline="0">
                <a:solidFill>
                  <a:schemeClr val="bg1"/>
                </a:solidFill>
                <a:latin typeface="Calibri" pitchFamily="34" charset="0"/>
              </a:rPr>
              <a:t>Data </a:t>
            </a:r>
          </a:p>
          <a:p>
            <a:r>
              <a:rPr lang="en-US" altLang="zh-CN" sz="1200" baseline="0">
                <a:solidFill>
                  <a:schemeClr val="bg1"/>
                </a:solidFill>
                <a:latin typeface="Calibri" pitchFamily="34" charset="0"/>
              </a:rPr>
              <a:t>Management</a:t>
            </a:r>
          </a:p>
        </p:txBody>
      </p:sp>
      <p:sp>
        <p:nvSpPr>
          <p:cNvPr id="46087" name="Rounded Rectangle 33"/>
          <p:cNvSpPr>
            <a:spLocks noChangeArrowheads="1"/>
          </p:cNvSpPr>
          <p:nvPr/>
        </p:nvSpPr>
        <p:spPr bwMode="auto">
          <a:xfrm>
            <a:off x="3429000" y="3397250"/>
            <a:ext cx="1189038" cy="279400"/>
          </a:xfrm>
          <a:prstGeom prst="roundRect">
            <a:avLst>
              <a:gd name="adj" fmla="val 11292"/>
            </a:avLst>
          </a:prstGeom>
          <a:solidFill>
            <a:srgbClr val="FFCCFF"/>
          </a:solidFill>
          <a:ln w="12700" algn="ctr">
            <a:noFill/>
            <a:round/>
            <a:headEnd/>
            <a:tailEnd/>
          </a:ln>
        </p:spPr>
        <p:txBody>
          <a:bodyPr anchor="ctr"/>
          <a:lstStyle/>
          <a:p>
            <a:pPr fontAlgn="t"/>
            <a:r>
              <a:rPr lang="en-US" altLang="zh-CN" sz="1000" baseline="0">
                <a:solidFill>
                  <a:srgbClr val="3C3C3C"/>
                </a:solidFill>
                <a:latin typeface="Calibri" pitchFamily="34" charset="0"/>
              </a:rPr>
              <a:t>High Availability</a:t>
            </a:r>
          </a:p>
        </p:txBody>
      </p:sp>
      <p:sp>
        <p:nvSpPr>
          <p:cNvPr id="46088" name="Rounded Rectangle 33"/>
          <p:cNvSpPr>
            <a:spLocks noChangeArrowheads="1"/>
          </p:cNvSpPr>
          <p:nvPr/>
        </p:nvSpPr>
        <p:spPr bwMode="auto">
          <a:xfrm>
            <a:off x="4646613" y="3397250"/>
            <a:ext cx="1189037" cy="279400"/>
          </a:xfrm>
          <a:prstGeom prst="roundRect">
            <a:avLst>
              <a:gd name="adj" fmla="val 11292"/>
            </a:avLst>
          </a:prstGeom>
          <a:solidFill>
            <a:srgbClr val="FFCCFF"/>
          </a:solidFill>
          <a:ln w="12700" algn="ctr">
            <a:noFill/>
            <a:round/>
            <a:headEnd/>
            <a:tailEnd/>
          </a:ln>
        </p:spPr>
        <p:txBody>
          <a:bodyPr anchor="ctr"/>
          <a:lstStyle/>
          <a:p>
            <a:pPr fontAlgn="t"/>
            <a:r>
              <a:rPr lang="en-US" altLang="zh-CN" sz="1000" baseline="0">
                <a:solidFill>
                  <a:srgbClr val="3C3C3C"/>
                </a:solidFill>
                <a:latin typeface="Calibri" pitchFamily="34" charset="0"/>
              </a:rPr>
              <a:t>Storage Virtualization</a:t>
            </a:r>
          </a:p>
        </p:txBody>
      </p:sp>
      <p:sp>
        <p:nvSpPr>
          <p:cNvPr id="46089" name="Rounded Rectangle 29"/>
          <p:cNvSpPr>
            <a:spLocks noChangeArrowheads="1"/>
          </p:cNvSpPr>
          <p:nvPr/>
        </p:nvSpPr>
        <p:spPr bwMode="auto">
          <a:xfrm>
            <a:off x="3429000" y="2976563"/>
            <a:ext cx="1189038" cy="284162"/>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Data Replication</a:t>
            </a:r>
          </a:p>
        </p:txBody>
      </p:sp>
      <p:sp>
        <p:nvSpPr>
          <p:cNvPr id="46090" name="Rounded Rectangle 33"/>
          <p:cNvSpPr>
            <a:spLocks noChangeArrowheads="1"/>
          </p:cNvSpPr>
          <p:nvPr/>
        </p:nvSpPr>
        <p:spPr bwMode="auto">
          <a:xfrm>
            <a:off x="5862638" y="3397250"/>
            <a:ext cx="1189037" cy="279400"/>
          </a:xfrm>
          <a:prstGeom prst="roundRect">
            <a:avLst>
              <a:gd name="adj" fmla="val 11292"/>
            </a:avLst>
          </a:prstGeom>
          <a:solidFill>
            <a:srgbClr val="FFCCFF"/>
          </a:solidFill>
          <a:ln w="12700" algn="ctr">
            <a:noFill/>
            <a:round/>
            <a:headEnd/>
            <a:tailEnd/>
          </a:ln>
        </p:spPr>
        <p:txBody>
          <a:bodyPr anchor="ctr"/>
          <a:lstStyle/>
          <a:p>
            <a:pPr fontAlgn="t"/>
            <a:r>
              <a:rPr lang="en-US" altLang="zh-CN" sz="1000" baseline="0">
                <a:solidFill>
                  <a:srgbClr val="3C3C3C"/>
                </a:solidFill>
                <a:latin typeface="Calibri" pitchFamily="34" charset="0"/>
              </a:rPr>
              <a:t>Data Security</a:t>
            </a:r>
          </a:p>
        </p:txBody>
      </p:sp>
      <p:sp>
        <p:nvSpPr>
          <p:cNvPr id="124002" name="Line 98"/>
          <p:cNvSpPr>
            <a:spLocks noChangeShapeType="1"/>
          </p:cNvSpPr>
          <p:nvPr/>
        </p:nvSpPr>
        <p:spPr bwMode="auto">
          <a:xfrm>
            <a:off x="1963738" y="3790950"/>
            <a:ext cx="6477000" cy="0"/>
          </a:xfrm>
          <a:prstGeom prst="line">
            <a:avLst/>
          </a:prstGeom>
          <a:noFill/>
          <a:ln w="57150">
            <a:solidFill>
              <a:schemeClr val="accent1"/>
            </a:solidFill>
            <a:round/>
            <a:headEnd/>
            <a:tailEnd/>
          </a:ln>
          <a:effectLst>
            <a:outerShdw dist="23000" dir="5400000" rotWithShape="0">
              <a:srgbClr val="000000">
                <a:alpha val="34999"/>
              </a:srgbClr>
            </a:outerShdw>
          </a:effectLst>
        </p:spPr>
        <p:txBody>
          <a:bodyPr anchor="ctr"/>
          <a:lstStyle/>
          <a:p>
            <a:pPr>
              <a:defRPr/>
            </a:pPr>
            <a:endParaRPr lang="en-US"/>
          </a:p>
        </p:txBody>
      </p:sp>
      <p:sp>
        <p:nvSpPr>
          <p:cNvPr id="29" name="Rounded Rectangle 28"/>
          <p:cNvSpPr>
            <a:spLocks noChangeArrowheads="1"/>
          </p:cNvSpPr>
          <p:nvPr/>
        </p:nvSpPr>
        <p:spPr bwMode="auto">
          <a:xfrm>
            <a:off x="3429000" y="1571625"/>
            <a:ext cx="1524000" cy="355600"/>
          </a:xfrm>
          <a:prstGeom prst="roundRect">
            <a:avLst>
              <a:gd name="adj" fmla="val 11292"/>
            </a:avLst>
          </a:prstGeom>
          <a:solidFill>
            <a:schemeClr val="accent2">
              <a:lumMod val="40000"/>
              <a:lumOff val="60000"/>
            </a:schemeClr>
          </a:solidFill>
          <a:ln w="19050" algn="ctr">
            <a:noFill/>
            <a:round/>
            <a:headEnd/>
            <a:tailEnd/>
          </a:ln>
        </p:spPr>
        <p:txBody>
          <a:bodyPr anchor="ctr"/>
          <a:lstStyle/>
          <a:p>
            <a:pPr>
              <a:defRPr/>
            </a:pPr>
            <a:r>
              <a:rPr lang="en-US" altLang="zh-CN" sz="1000" baseline="0">
                <a:solidFill>
                  <a:srgbClr val="3C3C3C"/>
                </a:solidFill>
                <a:latin typeface="Calibri" pitchFamily="34" charset="0"/>
              </a:rPr>
              <a:t>RESTful API – Based on open standards</a:t>
            </a:r>
          </a:p>
        </p:txBody>
      </p:sp>
      <p:sp>
        <p:nvSpPr>
          <p:cNvPr id="46093" name="Rounded Rectangle 28"/>
          <p:cNvSpPr>
            <a:spLocks noChangeArrowheads="1"/>
          </p:cNvSpPr>
          <p:nvPr/>
        </p:nvSpPr>
        <p:spPr bwMode="auto">
          <a:xfrm>
            <a:off x="5000625" y="1571625"/>
            <a:ext cx="1676400" cy="355600"/>
          </a:xfrm>
          <a:prstGeom prst="roundRect">
            <a:avLst>
              <a:gd name="adj" fmla="val 11292"/>
            </a:avLst>
          </a:prstGeom>
          <a:solidFill>
            <a:srgbClr val="9BC0E5"/>
          </a:solidFill>
          <a:ln w="19050" algn="ctr">
            <a:noFill/>
            <a:round/>
            <a:headEnd/>
            <a:tailEnd/>
          </a:ln>
        </p:spPr>
        <p:txBody>
          <a:bodyPr bIns="0" anchor="b"/>
          <a:lstStyle/>
          <a:p>
            <a:pPr fontAlgn="t"/>
            <a:r>
              <a:rPr lang="en-US" altLang="zh-CN" sz="1000" baseline="0">
                <a:solidFill>
                  <a:srgbClr val="3C3C3C"/>
                </a:solidFill>
                <a:latin typeface="Calibri" pitchFamily="34" charset="0"/>
              </a:rPr>
              <a:t>Linux OS Plug-in</a:t>
            </a:r>
            <a:endParaRPr lang="zh-CN" altLang="en-US" sz="1000" baseline="0">
              <a:solidFill>
                <a:srgbClr val="3C3C3C"/>
              </a:solidFill>
              <a:latin typeface="Calibri" pitchFamily="34" charset="0"/>
            </a:endParaRPr>
          </a:p>
        </p:txBody>
      </p:sp>
      <p:sp>
        <p:nvSpPr>
          <p:cNvPr id="9" name="Rounded Rectangle 28"/>
          <p:cNvSpPr>
            <a:spLocks noChangeArrowheads="1"/>
          </p:cNvSpPr>
          <p:nvPr/>
        </p:nvSpPr>
        <p:spPr bwMode="auto">
          <a:xfrm>
            <a:off x="6715125" y="1571625"/>
            <a:ext cx="1552575" cy="355600"/>
          </a:xfrm>
          <a:prstGeom prst="roundRect">
            <a:avLst>
              <a:gd name="adj" fmla="val 11292"/>
            </a:avLst>
          </a:prstGeom>
          <a:solidFill>
            <a:schemeClr val="accent2">
              <a:lumMod val="40000"/>
              <a:lumOff val="60000"/>
            </a:schemeClr>
          </a:solidFill>
          <a:ln w="19050" algn="ctr">
            <a:noFill/>
            <a:round/>
            <a:headEnd/>
            <a:tailEnd/>
          </a:ln>
        </p:spPr>
        <p:txBody>
          <a:bodyPr anchor="ctr"/>
          <a:lstStyle/>
          <a:p>
            <a:pPr>
              <a:defRPr/>
            </a:pPr>
            <a:r>
              <a:rPr lang="en-US" altLang="zh-CN" sz="1000" baseline="0">
                <a:solidFill>
                  <a:srgbClr val="3C3C3C"/>
                </a:solidFill>
                <a:latin typeface="Calibri" pitchFamily="34" charset="0"/>
              </a:rPr>
              <a:t>NFS / SAMBA / FTP</a:t>
            </a:r>
            <a:endParaRPr lang="zh-CN" altLang="en-US" sz="1000" baseline="0">
              <a:solidFill>
                <a:srgbClr val="3C3C3C"/>
              </a:solidFill>
              <a:latin typeface="Calibri" pitchFamily="34" charset="0"/>
            </a:endParaRPr>
          </a:p>
        </p:txBody>
      </p:sp>
      <p:sp>
        <p:nvSpPr>
          <p:cNvPr id="46095" name="Rounded Rectangle 31"/>
          <p:cNvSpPr>
            <a:spLocks noChangeArrowheads="1"/>
          </p:cNvSpPr>
          <p:nvPr/>
        </p:nvSpPr>
        <p:spPr bwMode="auto">
          <a:xfrm>
            <a:off x="2438400" y="3903663"/>
            <a:ext cx="5257800" cy="609600"/>
          </a:xfrm>
          <a:prstGeom prst="roundRect">
            <a:avLst>
              <a:gd name="adj" fmla="val 11292"/>
            </a:avLst>
          </a:prstGeom>
          <a:solidFill>
            <a:srgbClr val="DDDDDD"/>
          </a:solidFill>
          <a:ln w="12700" algn="ctr">
            <a:noFill/>
            <a:round/>
            <a:headEnd/>
            <a:tailEnd/>
          </a:ln>
        </p:spPr>
        <p:txBody>
          <a:bodyPr anchor="ctr"/>
          <a:lstStyle/>
          <a:p>
            <a:r>
              <a:rPr lang="en-US" altLang="zh-CN" sz="1200" baseline="0">
                <a:latin typeface="Calibri" pitchFamily="34" charset="0"/>
              </a:rPr>
              <a:t>Physical </a:t>
            </a:r>
          </a:p>
          <a:p>
            <a:r>
              <a:rPr lang="en-US" altLang="zh-CN" sz="1200" baseline="0">
                <a:latin typeface="Calibri" pitchFamily="34" charset="0"/>
              </a:rPr>
              <a:t>Storage (UML)</a:t>
            </a:r>
          </a:p>
        </p:txBody>
      </p:sp>
      <p:grpSp>
        <p:nvGrpSpPr>
          <p:cNvPr id="46096" name="Group 23"/>
          <p:cNvGrpSpPr>
            <a:grpSpLocks/>
          </p:cNvGrpSpPr>
          <p:nvPr/>
        </p:nvGrpSpPr>
        <p:grpSpPr bwMode="auto">
          <a:xfrm>
            <a:off x="3962400" y="4056063"/>
            <a:ext cx="546100" cy="282575"/>
            <a:chOff x="2354" y="1598"/>
            <a:chExt cx="1098" cy="756"/>
          </a:xfrm>
        </p:grpSpPr>
        <p:pic>
          <p:nvPicPr>
            <p:cNvPr id="46124" name="Picture 21" descr="pic2332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4" y="1886"/>
              <a:ext cx="1098" cy="468"/>
            </a:xfrm>
            <a:prstGeom prst="rect">
              <a:avLst/>
            </a:prstGeom>
            <a:noFill/>
            <a:ln w="9525">
              <a:noFill/>
              <a:miter lim="800000"/>
              <a:headEnd/>
              <a:tailEnd/>
            </a:ln>
          </p:spPr>
        </p:pic>
        <p:pic>
          <p:nvPicPr>
            <p:cNvPr id="46125" name="Picture 22" descr="pic2332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4" y="1598"/>
              <a:ext cx="1098" cy="468"/>
            </a:xfrm>
            <a:prstGeom prst="rect">
              <a:avLst/>
            </a:prstGeom>
            <a:noFill/>
            <a:ln w="9525">
              <a:noFill/>
              <a:miter lim="800000"/>
              <a:headEnd/>
              <a:tailEnd/>
            </a:ln>
          </p:spPr>
        </p:pic>
      </p:grpSp>
      <p:pic>
        <p:nvPicPr>
          <p:cNvPr id="46097" name="Picture 5" descr="\\Seafilea\marketing\Public\Kristen G\SEAC ICON LIBRARY_FINAL\Rack-Mounted-Server_128.png"/>
          <p:cNvPicPr>
            <a:picLocks noChangeAspect="1" noChangeArrowheads="1"/>
          </p:cNvPicPr>
          <p:nvPr/>
        </p:nvPicPr>
        <p:blipFill>
          <a:blip r:embed="rId4"/>
          <a:srcRect/>
          <a:stretch>
            <a:fillRect/>
          </a:stretch>
        </p:blipFill>
        <p:spPr bwMode="auto">
          <a:xfrm>
            <a:off x="4800600" y="4056063"/>
            <a:ext cx="700088" cy="342900"/>
          </a:xfrm>
          <a:prstGeom prst="rect">
            <a:avLst/>
          </a:prstGeom>
          <a:noFill/>
          <a:ln w="9525">
            <a:noFill/>
            <a:miter lim="800000"/>
            <a:headEnd/>
            <a:tailEnd/>
          </a:ln>
        </p:spPr>
      </p:pic>
      <p:sp>
        <p:nvSpPr>
          <p:cNvPr id="46098" name="Text Box 107"/>
          <p:cNvSpPr txBox="1">
            <a:spLocks noChangeArrowheads="1"/>
          </p:cNvSpPr>
          <p:nvPr/>
        </p:nvSpPr>
        <p:spPr bwMode="auto">
          <a:xfrm>
            <a:off x="1066800" y="3638550"/>
            <a:ext cx="879475" cy="304800"/>
          </a:xfrm>
          <a:prstGeom prst="rect">
            <a:avLst/>
          </a:prstGeom>
          <a:noFill/>
          <a:ln w="9525" algn="ctr">
            <a:noFill/>
            <a:miter lim="800000"/>
            <a:headEnd/>
            <a:tailEnd/>
          </a:ln>
        </p:spPr>
        <p:txBody>
          <a:bodyPr>
            <a:spAutoFit/>
          </a:bodyPr>
          <a:lstStyle/>
          <a:p>
            <a:r>
              <a:rPr lang="en-US" altLang="zh-CN" sz="1400" b="1" baseline="0">
                <a:latin typeface="Calibri" pitchFamily="34" charset="0"/>
              </a:rPr>
              <a:t>SAN/NAS</a:t>
            </a:r>
          </a:p>
        </p:txBody>
      </p:sp>
      <p:sp>
        <p:nvSpPr>
          <p:cNvPr id="46099" name="Rounded Rectangle 33"/>
          <p:cNvSpPr>
            <a:spLocks noChangeArrowheads="1"/>
          </p:cNvSpPr>
          <p:nvPr/>
        </p:nvSpPr>
        <p:spPr bwMode="auto">
          <a:xfrm>
            <a:off x="7086600" y="3397250"/>
            <a:ext cx="1189038" cy="279400"/>
          </a:xfrm>
          <a:prstGeom prst="roundRect">
            <a:avLst>
              <a:gd name="adj" fmla="val 11292"/>
            </a:avLst>
          </a:prstGeom>
          <a:solidFill>
            <a:srgbClr val="FFCCFF"/>
          </a:solidFill>
          <a:ln w="12700" algn="ctr">
            <a:noFill/>
            <a:round/>
            <a:headEnd/>
            <a:tailEnd/>
          </a:ln>
        </p:spPr>
        <p:txBody>
          <a:bodyPr anchor="ctr"/>
          <a:lstStyle/>
          <a:p>
            <a:pPr fontAlgn="t"/>
            <a:r>
              <a:rPr lang="en-US" altLang="zh-CN" sz="1000" baseline="0">
                <a:solidFill>
                  <a:srgbClr val="3C3C3C"/>
                </a:solidFill>
                <a:latin typeface="Calibri" pitchFamily="34" charset="0"/>
              </a:rPr>
              <a:t>High Speed</a:t>
            </a:r>
            <a:r>
              <a:rPr lang="en-US" altLang="zh-CN" sz="1200" baseline="0">
                <a:solidFill>
                  <a:srgbClr val="3C3C3C"/>
                </a:solidFill>
                <a:latin typeface="Calibri" pitchFamily="34" charset="0"/>
              </a:rPr>
              <a:t> </a:t>
            </a:r>
            <a:r>
              <a:rPr lang="en-US" altLang="zh-CN" sz="1000" baseline="0">
                <a:solidFill>
                  <a:srgbClr val="3C3C3C"/>
                </a:solidFill>
                <a:latin typeface="Calibri" pitchFamily="34" charset="0"/>
              </a:rPr>
              <a:t>I/O</a:t>
            </a:r>
          </a:p>
        </p:txBody>
      </p:sp>
      <p:pic>
        <p:nvPicPr>
          <p:cNvPr id="46100" name="Picture 42" descr="UML-E_edited.png"/>
          <p:cNvPicPr>
            <a:picLocks noChangeAspect="1"/>
          </p:cNvPicPr>
          <p:nvPr/>
        </p:nvPicPr>
        <p:blipFill>
          <a:blip r:embed="rId5"/>
          <a:srcRect/>
          <a:stretch>
            <a:fillRect/>
          </a:stretch>
        </p:blipFill>
        <p:spPr bwMode="auto">
          <a:xfrm>
            <a:off x="5791200" y="4056063"/>
            <a:ext cx="579438" cy="304800"/>
          </a:xfrm>
          <a:prstGeom prst="rect">
            <a:avLst/>
          </a:prstGeom>
          <a:noFill/>
          <a:ln w="9525">
            <a:noFill/>
            <a:miter lim="800000"/>
            <a:headEnd/>
            <a:tailEnd/>
          </a:ln>
        </p:spPr>
      </p:pic>
      <p:pic>
        <p:nvPicPr>
          <p:cNvPr id="46101" name="Picture 2" descr="http://extranet.schange.com/BroadcastPartnersPortal/documents/uml_transparent.aspx"/>
          <p:cNvPicPr>
            <a:picLocks noChangeAspect="1" noChangeArrowheads="1"/>
          </p:cNvPicPr>
          <p:nvPr/>
        </p:nvPicPr>
        <p:blipFill>
          <a:blip r:embed="rId6"/>
          <a:srcRect/>
          <a:stretch>
            <a:fillRect/>
          </a:stretch>
        </p:blipFill>
        <p:spPr bwMode="auto">
          <a:xfrm>
            <a:off x="6781800" y="3979863"/>
            <a:ext cx="555625" cy="476250"/>
          </a:xfrm>
          <a:prstGeom prst="rect">
            <a:avLst/>
          </a:prstGeom>
          <a:noFill/>
          <a:ln w="9525">
            <a:noFill/>
            <a:miter lim="800000"/>
            <a:headEnd/>
            <a:tailEnd/>
          </a:ln>
        </p:spPr>
      </p:pic>
      <p:pic>
        <p:nvPicPr>
          <p:cNvPr id="46102" name="Picture 111" descr="samba"/>
          <p:cNvPicPr>
            <a:picLocks noChangeAspect="1" noChangeArrowheads="1"/>
          </p:cNvPicPr>
          <p:nvPr/>
        </p:nvPicPr>
        <p:blipFill>
          <a:blip r:embed="rId7"/>
          <a:srcRect/>
          <a:stretch>
            <a:fillRect/>
          </a:stretch>
        </p:blipFill>
        <p:spPr bwMode="auto">
          <a:xfrm>
            <a:off x="5410200" y="1962150"/>
            <a:ext cx="381000" cy="381000"/>
          </a:xfrm>
          <a:prstGeom prst="rect">
            <a:avLst/>
          </a:prstGeom>
          <a:noFill/>
          <a:ln w="9525">
            <a:noFill/>
            <a:miter lim="800000"/>
            <a:headEnd/>
            <a:tailEnd/>
          </a:ln>
        </p:spPr>
      </p:pic>
      <p:pic>
        <p:nvPicPr>
          <p:cNvPr id="46103" name="Picture 10"/>
          <p:cNvPicPr>
            <a:picLocks noChangeAspect="1" noChangeArrowheads="1"/>
          </p:cNvPicPr>
          <p:nvPr/>
        </p:nvPicPr>
        <p:blipFill>
          <a:blip r:embed="rId8"/>
          <a:srcRect/>
          <a:stretch>
            <a:fillRect/>
          </a:stretch>
        </p:blipFill>
        <p:spPr bwMode="auto">
          <a:xfrm>
            <a:off x="3886200" y="1990725"/>
            <a:ext cx="357188" cy="347663"/>
          </a:xfrm>
          <a:prstGeom prst="rect">
            <a:avLst/>
          </a:prstGeom>
          <a:noFill/>
          <a:ln w="9525">
            <a:noFill/>
            <a:round/>
            <a:headEnd/>
            <a:tailEnd/>
          </a:ln>
        </p:spPr>
      </p:pic>
      <p:pic>
        <p:nvPicPr>
          <p:cNvPr id="46104" name="Picture 113" descr="ftpCAIZJ3J7"/>
          <p:cNvPicPr>
            <a:picLocks noChangeAspect="1" noChangeArrowheads="1"/>
          </p:cNvPicPr>
          <p:nvPr/>
        </p:nvPicPr>
        <p:blipFill>
          <a:blip r:embed="rId9"/>
          <a:srcRect/>
          <a:stretch>
            <a:fillRect/>
          </a:stretch>
        </p:blipFill>
        <p:spPr bwMode="auto">
          <a:xfrm>
            <a:off x="7010400" y="1990725"/>
            <a:ext cx="457200" cy="371475"/>
          </a:xfrm>
          <a:prstGeom prst="rect">
            <a:avLst/>
          </a:prstGeom>
          <a:noFill/>
          <a:ln w="9525">
            <a:noFill/>
            <a:miter lim="800000"/>
            <a:headEnd/>
            <a:tailEnd/>
          </a:ln>
        </p:spPr>
      </p:pic>
      <p:sp>
        <p:nvSpPr>
          <p:cNvPr id="49" name="Line 114"/>
          <p:cNvSpPr>
            <a:spLocks noChangeShapeType="1"/>
          </p:cNvSpPr>
          <p:nvPr/>
        </p:nvSpPr>
        <p:spPr bwMode="auto">
          <a:xfrm>
            <a:off x="5562600" y="2266950"/>
            <a:ext cx="0" cy="274638"/>
          </a:xfrm>
          <a:prstGeom prst="line">
            <a:avLst/>
          </a:prstGeom>
          <a:noFill/>
          <a:ln w="28575" cap="flat" cmpd="sng">
            <a:solidFill>
              <a:schemeClr val="accent2">
                <a:lumMod val="75000"/>
              </a:schemeClr>
            </a:solidFill>
            <a:prstDash val="solid"/>
            <a:round/>
            <a:headEnd type="triangle" w="med" len="med"/>
            <a:tailEnd type="triangle" w="med" len="med"/>
          </a:ln>
          <a:effectLst/>
        </p:spPr>
        <p:txBody>
          <a:bodyPr anchor="ctr"/>
          <a:lstStyle/>
          <a:p>
            <a:pPr>
              <a:defRPr/>
            </a:pPr>
            <a:endParaRPr lang="en-US"/>
          </a:p>
        </p:txBody>
      </p:sp>
      <p:sp>
        <p:nvSpPr>
          <p:cNvPr id="50" name="Line 115"/>
          <p:cNvSpPr>
            <a:spLocks noChangeShapeType="1"/>
          </p:cNvSpPr>
          <p:nvPr/>
        </p:nvSpPr>
        <p:spPr bwMode="auto">
          <a:xfrm>
            <a:off x="4038600" y="2266950"/>
            <a:ext cx="0" cy="274638"/>
          </a:xfrm>
          <a:prstGeom prst="line">
            <a:avLst/>
          </a:prstGeom>
          <a:noFill/>
          <a:ln w="28575" cap="flat" cmpd="sng">
            <a:solidFill>
              <a:schemeClr val="accent2">
                <a:lumMod val="75000"/>
              </a:schemeClr>
            </a:solidFill>
            <a:prstDash val="solid"/>
            <a:round/>
            <a:headEnd type="triangle" w="med" len="med"/>
            <a:tailEnd type="triangle" w="med" len="med"/>
          </a:ln>
          <a:effectLst/>
        </p:spPr>
        <p:txBody>
          <a:bodyPr anchor="ctr"/>
          <a:lstStyle/>
          <a:p>
            <a:pPr>
              <a:defRPr/>
            </a:pPr>
            <a:endParaRPr lang="en-US"/>
          </a:p>
        </p:txBody>
      </p:sp>
      <p:sp>
        <p:nvSpPr>
          <p:cNvPr id="51" name="Line 116"/>
          <p:cNvSpPr>
            <a:spLocks noChangeShapeType="1"/>
          </p:cNvSpPr>
          <p:nvPr/>
        </p:nvSpPr>
        <p:spPr bwMode="auto">
          <a:xfrm>
            <a:off x="7239000" y="2266950"/>
            <a:ext cx="0" cy="274638"/>
          </a:xfrm>
          <a:prstGeom prst="line">
            <a:avLst/>
          </a:prstGeom>
          <a:noFill/>
          <a:ln w="28575" cap="flat" cmpd="sng">
            <a:solidFill>
              <a:schemeClr val="accent2">
                <a:lumMod val="75000"/>
              </a:schemeClr>
            </a:solidFill>
            <a:prstDash val="solid"/>
            <a:round/>
            <a:headEnd type="triangle" w="med" len="med"/>
            <a:tailEnd type="triangle" w="med" len="med"/>
          </a:ln>
          <a:effectLst/>
        </p:spPr>
        <p:txBody>
          <a:bodyPr anchor="ctr"/>
          <a:lstStyle/>
          <a:p>
            <a:pPr>
              <a:defRPr/>
            </a:pPr>
            <a:endParaRPr lang="en-US"/>
          </a:p>
        </p:txBody>
      </p:sp>
      <p:sp>
        <p:nvSpPr>
          <p:cNvPr id="45" name="Rounded Rectangle 28"/>
          <p:cNvSpPr/>
          <p:nvPr/>
        </p:nvSpPr>
        <p:spPr>
          <a:xfrm>
            <a:off x="2057400" y="1000125"/>
            <a:ext cx="6248400" cy="457200"/>
          </a:xfrm>
          <a:prstGeom prst="roundRect">
            <a:avLst>
              <a:gd name="adj" fmla="val 11290"/>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zh-CN" sz="1200" baseline="0">
                <a:solidFill>
                  <a:schemeClr val="bg1"/>
                </a:solidFill>
              </a:rPr>
              <a:t>Application(s)</a:t>
            </a:r>
          </a:p>
        </p:txBody>
      </p:sp>
      <p:sp>
        <p:nvSpPr>
          <p:cNvPr id="53" name="Rounded Rectangle 52"/>
          <p:cNvSpPr>
            <a:spLocks noChangeArrowheads="1"/>
          </p:cNvSpPr>
          <p:nvPr/>
        </p:nvSpPr>
        <p:spPr bwMode="auto">
          <a:xfrm>
            <a:off x="3429000" y="1057275"/>
            <a:ext cx="1524000" cy="334963"/>
          </a:xfrm>
          <a:prstGeom prst="roundRect">
            <a:avLst>
              <a:gd name="adj" fmla="val 11292"/>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zh-CN" sz="1000" baseline="0">
                <a:solidFill>
                  <a:srgbClr val="3C3C3C"/>
                </a:solidFill>
              </a:rPr>
              <a:t>AssetFlow</a:t>
            </a:r>
          </a:p>
        </p:txBody>
      </p:sp>
      <p:sp>
        <p:nvSpPr>
          <p:cNvPr id="54" name="Rounded Rectangle 53"/>
          <p:cNvSpPr>
            <a:spLocks noChangeArrowheads="1"/>
          </p:cNvSpPr>
          <p:nvPr/>
        </p:nvSpPr>
        <p:spPr bwMode="auto">
          <a:xfrm>
            <a:off x="5019675" y="1057275"/>
            <a:ext cx="1600200" cy="334963"/>
          </a:xfrm>
          <a:prstGeom prst="roundRect">
            <a:avLst>
              <a:gd name="adj" fmla="val 11292"/>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zh-CN" sz="1000" baseline="0">
                <a:solidFill>
                  <a:srgbClr val="3C3C3C"/>
                </a:solidFill>
              </a:rPr>
              <a:t>RS-DVR</a:t>
            </a:r>
          </a:p>
        </p:txBody>
      </p:sp>
      <p:sp>
        <p:nvSpPr>
          <p:cNvPr id="55" name="Rounded Rectangle 54"/>
          <p:cNvSpPr>
            <a:spLocks noChangeArrowheads="1"/>
          </p:cNvSpPr>
          <p:nvPr/>
        </p:nvSpPr>
        <p:spPr bwMode="auto">
          <a:xfrm>
            <a:off x="6677025" y="1057275"/>
            <a:ext cx="1600200" cy="334963"/>
          </a:xfrm>
          <a:prstGeom prst="roundRect">
            <a:avLst>
              <a:gd name="adj" fmla="val 11292"/>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zh-CN" sz="1000" baseline="0">
                <a:solidFill>
                  <a:srgbClr val="3C3C3C"/>
                </a:solidFill>
              </a:rPr>
              <a:t>Back Office</a:t>
            </a:r>
          </a:p>
        </p:txBody>
      </p:sp>
      <p:sp>
        <p:nvSpPr>
          <p:cNvPr id="46112" name="TextBox 55"/>
          <p:cNvSpPr txBox="1">
            <a:spLocks noChangeArrowheads="1"/>
          </p:cNvSpPr>
          <p:nvPr/>
        </p:nvSpPr>
        <p:spPr bwMode="auto">
          <a:xfrm>
            <a:off x="238125" y="1063625"/>
            <a:ext cx="1828800" cy="822325"/>
          </a:xfrm>
          <a:prstGeom prst="rect">
            <a:avLst/>
          </a:prstGeom>
          <a:noFill/>
          <a:ln w="9525">
            <a:noFill/>
            <a:miter lim="800000"/>
            <a:headEnd/>
            <a:tailEnd/>
          </a:ln>
        </p:spPr>
        <p:txBody>
          <a:bodyPr>
            <a:spAutoFit/>
          </a:bodyPr>
          <a:lstStyle/>
          <a:p>
            <a:r>
              <a:rPr lang="en-US" altLang="zh-CN" sz="1200" i="1" baseline="0">
                <a:latin typeface="Calibri" pitchFamily="34" charset="0"/>
              </a:rPr>
              <a:t>Applications gain universal access to Global big-data and CDN storage repository</a:t>
            </a:r>
          </a:p>
        </p:txBody>
      </p:sp>
      <p:sp>
        <p:nvSpPr>
          <p:cNvPr id="46113" name="TextBox 56"/>
          <p:cNvSpPr txBox="1">
            <a:spLocks noChangeArrowheads="1"/>
          </p:cNvSpPr>
          <p:nvPr/>
        </p:nvSpPr>
        <p:spPr bwMode="auto">
          <a:xfrm>
            <a:off x="266700" y="3027363"/>
            <a:ext cx="1866900" cy="457200"/>
          </a:xfrm>
          <a:prstGeom prst="rect">
            <a:avLst/>
          </a:prstGeom>
          <a:noFill/>
          <a:ln w="9525">
            <a:noFill/>
            <a:miter lim="800000"/>
            <a:headEnd/>
            <a:tailEnd/>
          </a:ln>
        </p:spPr>
        <p:txBody>
          <a:bodyPr>
            <a:spAutoFit/>
          </a:bodyPr>
          <a:lstStyle/>
          <a:p>
            <a:r>
              <a:rPr lang="en-US" altLang="zh-CN" sz="1200" i="1" baseline="0">
                <a:latin typeface="Calibri" pitchFamily="34" charset="0"/>
              </a:rPr>
              <a:t>Offload storage functions from application(s)</a:t>
            </a:r>
          </a:p>
        </p:txBody>
      </p:sp>
      <p:sp>
        <p:nvSpPr>
          <p:cNvPr id="46114" name="Rounded Rectangle 29"/>
          <p:cNvSpPr>
            <a:spLocks noChangeArrowheads="1"/>
          </p:cNvSpPr>
          <p:nvPr/>
        </p:nvSpPr>
        <p:spPr bwMode="auto">
          <a:xfrm>
            <a:off x="4646613" y="2976563"/>
            <a:ext cx="1189037" cy="284162"/>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Version</a:t>
            </a:r>
            <a:r>
              <a:rPr lang="en-US" altLang="zh-CN">
                <a:solidFill>
                  <a:srgbClr val="3C3C3C"/>
                </a:solidFill>
              </a:rPr>
              <a:t> </a:t>
            </a:r>
            <a:r>
              <a:rPr lang="en-US" altLang="zh-CN" sz="1000" baseline="0">
                <a:solidFill>
                  <a:srgbClr val="3C3C3C"/>
                </a:solidFill>
                <a:latin typeface="Calibri" pitchFamily="34" charset="0"/>
              </a:rPr>
              <a:t>Control</a:t>
            </a:r>
          </a:p>
        </p:txBody>
      </p:sp>
      <p:sp>
        <p:nvSpPr>
          <p:cNvPr id="46115" name="Rounded Rectangle 29"/>
          <p:cNvSpPr>
            <a:spLocks noChangeArrowheads="1"/>
          </p:cNvSpPr>
          <p:nvPr/>
        </p:nvSpPr>
        <p:spPr bwMode="auto">
          <a:xfrm>
            <a:off x="5865813" y="2976563"/>
            <a:ext cx="1189037" cy="284162"/>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Metadata Engine</a:t>
            </a:r>
          </a:p>
        </p:txBody>
      </p:sp>
      <p:sp>
        <p:nvSpPr>
          <p:cNvPr id="46116" name="Rounded Rectangle 29"/>
          <p:cNvSpPr>
            <a:spLocks noChangeArrowheads="1"/>
          </p:cNvSpPr>
          <p:nvPr/>
        </p:nvSpPr>
        <p:spPr bwMode="auto">
          <a:xfrm>
            <a:off x="7085013" y="2976563"/>
            <a:ext cx="1189037" cy="284162"/>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Snapshot Management</a:t>
            </a:r>
          </a:p>
        </p:txBody>
      </p:sp>
      <p:sp>
        <p:nvSpPr>
          <p:cNvPr id="46117" name="Rounded Rectangle 29"/>
          <p:cNvSpPr>
            <a:spLocks noChangeArrowheads="1"/>
          </p:cNvSpPr>
          <p:nvPr/>
        </p:nvSpPr>
        <p:spPr bwMode="auto">
          <a:xfrm>
            <a:off x="3429000" y="2663825"/>
            <a:ext cx="1189038" cy="284163"/>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Content Processing</a:t>
            </a:r>
          </a:p>
        </p:txBody>
      </p:sp>
      <p:sp>
        <p:nvSpPr>
          <p:cNvPr id="46118" name="Rounded Rectangle 29"/>
          <p:cNvSpPr>
            <a:spLocks noChangeArrowheads="1"/>
          </p:cNvSpPr>
          <p:nvPr/>
        </p:nvSpPr>
        <p:spPr bwMode="auto">
          <a:xfrm>
            <a:off x="4646613" y="2663825"/>
            <a:ext cx="1189037" cy="284163"/>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Quota Management</a:t>
            </a:r>
          </a:p>
        </p:txBody>
      </p:sp>
      <p:sp>
        <p:nvSpPr>
          <p:cNvPr id="46119" name="Rounded Rectangle 29"/>
          <p:cNvSpPr>
            <a:spLocks noChangeArrowheads="1"/>
          </p:cNvSpPr>
          <p:nvPr/>
        </p:nvSpPr>
        <p:spPr bwMode="auto">
          <a:xfrm>
            <a:off x="5865813" y="2663825"/>
            <a:ext cx="1189037" cy="284163"/>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Policy Engine</a:t>
            </a:r>
          </a:p>
        </p:txBody>
      </p:sp>
      <p:sp>
        <p:nvSpPr>
          <p:cNvPr id="46120" name="Rounded Rectangle 29"/>
          <p:cNvSpPr>
            <a:spLocks noChangeArrowheads="1"/>
          </p:cNvSpPr>
          <p:nvPr/>
        </p:nvSpPr>
        <p:spPr bwMode="auto">
          <a:xfrm>
            <a:off x="7085013" y="2663825"/>
            <a:ext cx="1189037" cy="284163"/>
          </a:xfrm>
          <a:prstGeom prst="roundRect">
            <a:avLst>
              <a:gd name="adj" fmla="val 11292"/>
            </a:avLst>
          </a:prstGeom>
          <a:solidFill>
            <a:srgbClr val="EA927A"/>
          </a:solidFill>
          <a:ln w="12700" algn="ctr">
            <a:noFill/>
            <a:round/>
            <a:headEnd/>
            <a:tailEnd/>
          </a:ln>
        </p:spPr>
        <p:txBody>
          <a:bodyPr anchor="ctr"/>
          <a:lstStyle/>
          <a:p>
            <a:r>
              <a:rPr lang="en-US" altLang="zh-CN" sz="1000" baseline="0">
                <a:solidFill>
                  <a:srgbClr val="3C3C3C"/>
                </a:solidFill>
                <a:latin typeface="Calibri" pitchFamily="34" charset="0"/>
              </a:rPr>
              <a:t>Access Management</a:t>
            </a:r>
          </a:p>
        </p:txBody>
      </p:sp>
      <p:sp>
        <p:nvSpPr>
          <p:cNvPr id="46121" name="Rounded Rectangle 28"/>
          <p:cNvSpPr>
            <a:spLocks noChangeArrowheads="1"/>
          </p:cNvSpPr>
          <p:nvPr/>
        </p:nvSpPr>
        <p:spPr bwMode="auto">
          <a:xfrm>
            <a:off x="5022850" y="1581150"/>
            <a:ext cx="463550" cy="161925"/>
          </a:xfrm>
          <a:prstGeom prst="roundRect">
            <a:avLst>
              <a:gd name="adj" fmla="val 11292"/>
            </a:avLst>
          </a:prstGeom>
          <a:solidFill>
            <a:srgbClr val="679FD7"/>
          </a:solidFill>
          <a:ln w="3175" algn="ctr">
            <a:solidFill>
              <a:srgbClr val="2F71B3"/>
            </a:solidFill>
            <a:round/>
            <a:headEnd/>
            <a:tailEnd/>
          </a:ln>
        </p:spPr>
        <p:txBody>
          <a:bodyPr lIns="0" rIns="0" bIns="0" anchor="b"/>
          <a:lstStyle/>
          <a:p>
            <a:pPr fontAlgn="t"/>
            <a:r>
              <a:rPr lang="en-US" altLang="en-US" sz="1000" baseline="0">
                <a:solidFill>
                  <a:srgbClr val="3C3C3C"/>
                </a:solidFill>
                <a:latin typeface="Calibri" pitchFamily="34" charset="0"/>
              </a:rPr>
              <a:t>phython</a:t>
            </a:r>
            <a:endParaRPr lang="en-US" altLang="en-US"/>
          </a:p>
        </p:txBody>
      </p:sp>
      <p:sp>
        <p:nvSpPr>
          <p:cNvPr id="46122" name="Rounded Rectangle 28"/>
          <p:cNvSpPr>
            <a:spLocks noChangeArrowheads="1"/>
          </p:cNvSpPr>
          <p:nvPr/>
        </p:nvSpPr>
        <p:spPr bwMode="auto">
          <a:xfrm>
            <a:off x="5486400" y="1581150"/>
            <a:ext cx="463550" cy="161925"/>
          </a:xfrm>
          <a:prstGeom prst="roundRect">
            <a:avLst>
              <a:gd name="adj" fmla="val 11292"/>
            </a:avLst>
          </a:prstGeom>
          <a:solidFill>
            <a:srgbClr val="679FD7"/>
          </a:solidFill>
          <a:ln w="3175" algn="ctr">
            <a:solidFill>
              <a:srgbClr val="2F71B3"/>
            </a:solidFill>
            <a:round/>
            <a:headEnd/>
            <a:tailEnd/>
          </a:ln>
        </p:spPr>
        <p:txBody>
          <a:bodyPr lIns="0" rIns="0" bIns="0" anchor="b"/>
          <a:lstStyle/>
          <a:p>
            <a:pPr algn="ctr" fontAlgn="t"/>
            <a:r>
              <a:rPr lang="en-US" altLang="en-US" sz="1000" baseline="0">
                <a:solidFill>
                  <a:srgbClr val="3C3C3C"/>
                </a:solidFill>
                <a:latin typeface="Calibri" pitchFamily="34" charset="0"/>
              </a:rPr>
              <a:t>java</a:t>
            </a:r>
            <a:endParaRPr lang="en-US" altLang="en-US"/>
          </a:p>
        </p:txBody>
      </p:sp>
      <p:sp>
        <p:nvSpPr>
          <p:cNvPr id="46123" name="Rounded Rectangle 28"/>
          <p:cNvSpPr>
            <a:spLocks noChangeArrowheads="1"/>
          </p:cNvSpPr>
          <p:nvPr/>
        </p:nvSpPr>
        <p:spPr bwMode="auto">
          <a:xfrm>
            <a:off x="5943600" y="1581150"/>
            <a:ext cx="463550" cy="161925"/>
          </a:xfrm>
          <a:prstGeom prst="roundRect">
            <a:avLst>
              <a:gd name="adj" fmla="val 11292"/>
            </a:avLst>
          </a:prstGeom>
          <a:solidFill>
            <a:srgbClr val="679FD7"/>
          </a:solidFill>
          <a:ln w="3175" algn="ctr">
            <a:solidFill>
              <a:srgbClr val="2F71B3"/>
            </a:solidFill>
            <a:round/>
            <a:headEnd/>
            <a:tailEnd/>
          </a:ln>
        </p:spPr>
        <p:txBody>
          <a:bodyPr lIns="0" rIns="0" bIns="0" anchor="b"/>
          <a:lstStyle/>
          <a:p>
            <a:pPr algn="ctr" fontAlgn="t"/>
            <a:r>
              <a:rPr lang="en-US" altLang="en-US" sz="1000" baseline="0">
                <a:solidFill>
                  <a:srgbClr val="3C3C3C"/>
                </a:solidFill>
                <a:latin typeface="Calibri" pitchFamily="34" charset="0"/>
              </a:rPr>
              <a:t>c/c++</a:t>
            </a:r>
            <a:endParaRPr lang="en-US" altLang="en-US"/>
          </a:p>
        </p:txBody>
      </p:sp>
    </p:spTree>
  </p:cSld>
  <p:clrMapOvr>
    <a:masterClrMapping/>
  </p:clrMapOvr>
  <p:transition advTm="20000">
    <p:fade/>
  </p:transition>
  <p:timing>
    <p:tnLst>
      <p:par>
        <p:cTn id="1" dur="indefinite" restart="never" nodeType="tmRoot"/>
      </p:par>
    </p:tnLst>
  </p:timing>
</p:sld>
</file>

<file path=ppt/theme/theme1.xml><?xml version="1.0" encoding="utf-8"?>
<a:theme xmlns:a="http://schemas.openxmlformats.org/drawingml/2006/main" name="Template16-9">
  <a:themeElements>
    <a:clrScheme name="XOR Color Palette">
      <a:dk1>
        <a:srgbClr val="262626"/>
      </a:dk1>
      <a:lt1>
        <a:srgbClr val="FFFFFF"/>
      </a:lt1>
      <a:dk2>
        <a:srgbClr val="A5A5A5"/>
      </a:dk2>
      <a:lt2>
        <a:srgbClr val="EBF1DD"/>
      </a:lt2>
      <a:accent1>
        <a:srgbClr val="6A9534"/>
      </a:accent1>
      <a:accent2>
        <a:srgbClr val="28629A"/>
      </a:accent2>
      <a:accent3>
        <a:srgbClr val="497039"/>
      </a:accent3>
      <a:accent4>
        <a:srgbClr val="243444"/>
      </a:accent4>
      <a:accent5>
        <a:srgbClr val="C3D69B"/>
      </a:accent5>
      <a:accent6>
        <a:srgbClr val="50677E"/>
      </a:accent6>
      <a:hlink>
        <a:srgbClr val="262626"/>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Template16-9</Template>
  <TotalTime>16079</TotalTime>
  <Words>1434</Words>
  <Application>Microsoft Office PowerPoint</Application>
  <PresentationFormat>On-screen Show (16:9)</PresentationFormat>
  <Paragraphs>331</Paragraphs>
  <Slides>16</Slides>
  <Notes>5</Notes>
  <HiddenSlides>0</HiddenSlides>
  <MMClips>0</MMClips>
  <ScaleCrop>false</ScaleCrop>
  <HeadingPairs>
    <vt:vector size="6" baseType="variant">
      <vt:variant>
        <vt:lpstr>已用的字体</vt:lpstr>
      </vt:variant>
      <vt:variant>
        <vt:i4>4</vt:i4>
      </vt:variant>
      <vt:variant>
        <vt:lpstr>演示文稿设计模板</vt:lpstr>
      </vt:variant>
      <vt:variant>
        <vt:i4>21</vt:i4>
      </vt:variant>
      <vt:variant>
        <vt:lpstr>幻灯片标题</vt:lpstr>
      </vt:variant>
      <vt:variant>
        <vt:i4>16</vt:i4>
      </vt:variant>
    </vt:vector>
  </HeadingPairs>
  <TitlesOfParts>
    <vt:vector size="41" baseType="lpstr">
      <vt:lpstr>Arial</vt:lpstr>
      <vt:lpstr>宋体</vt:lpstr>
      <vt:lpstr>Helvetica World</vt:lpstr>
      <vt:lpstr>Calibri</vt:lpstr>
      <vt:lpstr>Template16-9</vt:lpstr>
      <vt:lpstr>自定义设计方案</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Template16-9</vt:lpstr>
      <vt:lpstr>XOR Media CloudAqua</vt:lpstr>
      <vt:lpstr>幻灯片 2</vt:lpstr>
      <vt:lpstr>CloudAqua</vt:lpstr>
      <vt:lpstr>Scalable Global Storage Pool</vt:lpstr>
      <vt:lpstr>Object-based Storage</vt:lpstr>
      <vt:lpstr>Distributed Infrastructure</vt:lpstr>
      <vt:lpstr>Rich, Open Interface and Tools</vt:lpstr>
      <vt:lpstr>Software defined storage</vt:lpstr>
      <vt:lpstr>Next generation Object-based Storage Architecture</vt:lpstr>
      <vt:lpstr>Availability and Resiliency</vt:lpstr>
      <vt:lpstr>CloudAqua for Media Production</vt:lpstr>
      <vt:lpstr>Policy-Driven Intelligent Media Management</vt:lpstr>
      <vt:lpstr>Queue Mechanism </vt:lpstr>
      <vt:lpstr>CloudAqua for Media Delivery</vt:lpstr>
      <vt:lpstr>Simplified workflow for live contents</vt:lpstr>
      <vt:lpstr>Thank you!</vt:lpstr>
    </vt:vector>
  </TitlesOfParts>
  <Company>SeaChange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XOR Media</dc:title>
  <dc:creator>FFronda</dc:creator>
  <cp:lastModifiedBy>Ara Chen</cp:lastModifiedBy>
  <cp:revision>804</cp:revision>
  <dcterms:created xsi:type="dcterms:W3CDTF">2012-08-01T08:54:09Z</dcterms:created>
  <dcterms:modified xsi:type="dcterms:W3CDTF">2014-08-14T03:06:41Z</dcterms:modified>
</cp:coreProperties>
</file>